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109"/>
  </p:notesMasterIdLst>
  <p:sldIdLst>
    <p:sldId id="256" r:id="rId2"/>
    <p:sldId id="264" r:id="rId3"/>
    <p:sldId id="378" r:id="rId4"/>
    <p:sldId id="257" r:id="rId5"/>
    <p:sldId id="375" r:id="rId6"/>
    <p:sldId id="265" r:id="rId7"/>
    <p:sldId id="273" r:id="rId8"/>
    <p:sldId id="267" r:id="rId9"/>
    <p:sldId id="268" r:id="rId10"/>
    <p:sldId id="274" r:id="rId11"/>
    <p:sldId id="275" r:id="rId12"/>
    <p:sldId id="334" r:id="rId13"/>
    <p:sldId id="366" r:id="rId14"/>
    <p:sldId id="367" r:id="rId15"/>
    <p:sldId id="368" r:id="rId16"/>
    <p:sldId id="369" r:id="rId17"/>
    <p:sldId id="277" r:id="rId18"/>
    <p:sldId id="278" r:id="rId19"/>
    <p:sldId id="276" r:id="rId20"/>
    <p:sldId id="376" r:id="rId21"/>
    <p:sldId id="260" r:id="rId22"/>
    <p:sldId id="377" r:id="rId23"/>
    <p:sldId id="297" r:id="rId24"/>
    <p:sldId id="262" r:id="rId25"/>
    <p:sldId id="284" r:id="rId26"/>
    <p:sldId id="300" r:id="rId27"/>
    <p:sldId id="301" r:id="rId28"/>
    <p:sldId id="303" r:id="rId29"/>
    <p:sldId id="305" r:id="rId30"/>
    <p:sldId id="302" r:id="rId31"/>
    <p:sldId id="306" r:id="rId32"/>
    <p:sldId id="280" r:id="rId33"/>
    <p:sldId id="285" r:id="rId34"/>
    <p:sldId id="309" r:id="rId35"/>
    <p:sldId id="310" r:id="rId36"/>
    <p:sldId id="312" r:id="rId37"/>
    <p:sldId id="311" r:id="rId38"/>
    <p:sldId id="313" r:id="rId39"/>
    <p:sldId id="286" r:id="rId40"/>
    <p:sldId id="314" r:id="rId41"/>
    <p:sldId id="315" r:id="rId42"/>
    <p:sldId id="316" r:id="rId43"/>
    <p:sldId id="317" r:id="rId44"/>
    <p:sldId id="318" r:id="rId45"/>
    <p:sldId id="319" r:id="rId46"/>
    <p:sldId id="290" r:id="rId47"/>
    <p:sldId id="320" r:id="rId48"/>
    <p:sldId id="321" r:id="rId49"/>
    <p:sldId id="292" r:id="rId50"/>
    <p:sldId id="293" r:id="rId51"/>
    <p:sldId id="281" r:id="rId52"/>
    <p:sldId id="322" r:id="rId53"/>
    <p:sldId id="323" r:id="rId54"/>
    <p:sldId id="324" r:id="rId55"/>
    <p:sldId id="326" r:id="rId56"/>
    <p:sldId id="325" r:id="rId57"/>
    <p:sldId id="327" r:id="rId58"/>
    <p:sldId id="328" r:id="rId59"/>
    <p:sldId id="329" r:id="rId60"/>
    <p:sldId id="330" r:id="rId61"/>
    <p:sldId id="331" r:id="rId62"/>
    <p:sldId id="332" r:id="rId63"/>
    <p:sldId id="282" r:id="rId64"/>
    <p:sldId id="333" r:id="rId65"/>
    <p:sldId id="283" r:id="rId66"/>
    <p:sldId id="359" r:id="rId67"/>
    <p:sldId id="364" r:id="rId68"/>
    <p:sldId id="360" r:id="rId69"/>
    <p:sldId id="361" r:id="rId70"/>
    <p:sldId id="362" r:id="rId71"/>
    <p:sldId id="363" r:id="rId72"/>
    <p:sldId id="365" r:id="rId73"/>
    <p:sldId id="335" r:id="rId74"/>
    <p:sldId id="382" r:id="rId75"/>
    <p:sldId id="337" r:id="rId76"/>
    <p:sldId id="371" r:id="rId77"/>
    <p:sldId id="338" r:id="rId78"/>
    <p:sldId id="339" r:id="rId79"/>
    <p:sldId id="370" r:id="rId80"/>
    <p:sldId id="340" r:id="rId81"/>
    <p:sldId id="341" r:id="rId82"/>
    <p:sldId id="342" r:id="rId83"/>
    <p:sldId id="344" r:id="rId84"/>
    <p:sldId id="343" r:id="rId85"/>
    <p:sldId id="345" r:id="rId86"/>
    <p:sldId id="372" r:id="rId87"/>
    <p:sldId id="346" r:id="rId88"/>
    <p:sldId id="347" r:id="rId89"/>
    <p:sldId id="348" r:id="rId90"/>
    <p:sldId id="349" r:id="rId91"/>
    <p:sldId id="350" r:id="rId92"/>
    <p:sldId id="352" r:id="rId93"/>
    <p:sldId id="353" r:id="rId94"/>
    <p:sldId id="357" r:id="rId95"/>
    <p:sldId id="354" r:id="rId96"/>
    <p:sldId id="355" r:id="rId97"/>
    <p:sldId id="356" r:id="rId98"/>
    <p:sldId id="373" r:id="rId99"/>
    <p:sldId id="374" r:id="rId100"/>
    <p:sldId id="279" r:id="rId101"/>
    <p:sldId id="308" r:id="rId102"/>
    <p:sldId id="296" r:id="rId103"/>
    <p:sldId id="304" r:id="rId104"/>
    <p:sldId id="307" r:id="rId105"/>
    <p:sldId id="299" r:id="rId106"/>
    <p:sldId id="289" r:id="rId107"/>
    <p:sldId id="298" r:id="rId10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9E12"/>
    <a:srgbClr val="B3AF11"/>
    <a:srgbClr val="FFFFFF"/>
    <a:srgbClr val="9C990F"/>
    <a:srgbClr val="CACA14"/>
    <a:srgbClr val="8CA1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798" autoAdjust="0"/>
  </p:normalViewPr>
  <p:slideViewPr>
    <p:cSldViewPr snapToGrid="0">
      <p:cViewPr varScale="1">
        <p:scale>
          <a:sx n="105" d="100"/>
          <a:sy n="105" d="100"/>
        </p:scale>
        <p:origin x="7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C1977-CBDC-4D1D-96D1-A211222D21D1}" type="datetimeFigureOut">
              <a:rPr lang="en-SG" smtClean="0"/>
              <a:t>17/8/2023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E91F85-25A9-453D-B2E2-C7CFD8136DD2}" type="slidenum">
              <a:rPr lang="en-SG" smtClean="0"/>
              <a:t>‹#›</a:t>
            </a:fld>
            <a:endParaRPr lang="en-SG"/>
          </a:p>
        </p:txBody>
      </p:sp>
    </p:spTree>
    <p:extLst>
      <p:ext uri="{BB962C8B-B14F-4D97-AF65-F5344CB8AC3E}">
        <p14:creationId xmlns:p14="http://schemas.microsoft.com/office/powerpoint/2010/main" val="1154508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1</a:t>
            </a:fld>
            <a:endParaRPr lang="en-SG"/>
          </a:p>
        </p:txBody>
      </p:sp>
    </p:spTree>
    <p:extLst>
      <p:ext uri="{BB962C8B-B14F-4D97-AF65-F5344CB8AC3E}">
        <p14:creationId xmlns:p14="http://schemas.microsoft.com/office/powerpoint/2010/main" val="377840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dive right in, </a:t>
            </a:r>
            <a:r>
              <a:rPr lang="en-SG" dirty="0"/>
              <a:t>I’d like to b</a:t>
            </a:r>
            <a:r>
              <a:rPr lang="en-US" dirty="0" err="1"/>
              <a:t>riefly</a:t>
            </a:r>
            <a:r>
              <a:rPr lang="en-US" dirty="0"/>
              <a:t> go over what happened in this time frame …</a:t>
            </a:r>
          </a:p>
          <a:p>
            <a:r>
              <a:rPr lang="en-US" dirty="0"/>
              <a:t>Some may seem to have nothing to do with climate change, on a superficial level. And they may not, but we can’t be sure of that yet</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17</a:t>
            </a:fld>
            <a:endParaRPr lang="en-SG"/>
          </a:p>
        </p:txBody>
      </p:sp>
    </p:spTree>
    <p:extLst>
      <p:ext uri="{BB962C8B-B14F-4D97-AF65-F5344CB8AC3E}">
        <p14:creationId xmlns:p14="http://schemas.microsoft.com/office/powerpoint/2010/main" val="3391854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manually collated a list of notable events that occurred in this period, note that it is not exhaustive and it’s color coded by politics or climate change. </a:t>
            </a:r>
          </a:p>
          <a:p>
            <a:r>
              <a:rPr lang="en-US" dirty="0"/>
              <a:t>So around 20 September 2019, Greta Thunberg happened</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18</a:t>
            </a:fld>
            <a:endParaRPr lang="en-SG"/>
          </a:p>
        </p:txBody>
      </p:sp>
    </p:spTree>
    <p:extLst>
      <p:ext uri="{BB962C8B-B14F-4D97-AF65-F5344CB8AC3E}">
        <p14:creationId xmlns:p14="http://schemas.microsoft.com/office/powerpoint/2010/main" val="609457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Greta Thunberg wasn’t as significant on “climate change” google searches as opposed to Russia’s invasion on Ukraine around end February 2022?</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19</a:t>
            </a:fld>
            <a:endParaRPr lang="en-SG"/>
          </a:p>
        </p:txBody>
      </p:sp>
    </p:spTree>
    <p:extLst>
      <p:ext uri="{BB962C8B-B14F-4D97-AF65-F5344CB8AC3E}">
        <p14:creationId xmlns:p14="http://schemas.microsoft.com/office/powerpoint/2010/main" val="3314098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nuanced: </a:t>
            </a:r>
          </a:p>
          <a:p>
            <a:r>
              <a:rPr lang="en-US" dirty="0"/>
              <a:t>this could be why </a:t>
            </a:r>
            <a:r>
              <a:rPr lang="en-US" b="0" i="0" dirty="0">
                <a:solidFill>
                  <a:srgbClr val="FFFFFF"/>
                </a:solidFill>
                <a:effectLst/>
                <a:latin typeface="Roboto" panose="02000000000000000000" pitchFamily="2" charset="0"/>
              </a:rPr>
              <a:t>Ernest's grp exploring sleep quality in relation to temperatures &amp; Umang's regarding cryptocurrency on Tuesday had overwhelmingly positive sentiments</a:t>
            </a:r>
          </a:p>
          <a:p>
            <a:r>
              <a:rPr lang="en-US" b="0" i="0" dirty="0">
                <a:solidFill>
                  <a:srgbClr val="FFFFFF"/>
                </a:solidFill>
                <a:effectLst/>
                <a:latin typeface="Roboto" panose="02000000000000000000" pitchFamily="2" charset="0"/>
              </a:rPr>
              <a:t>(nuance) not bad meaning neutral but sentiment will be negative, (model) not good meaning bad but sentiment will be positive </a:t>
            </a:r>
            <a:endParaRPr lang="en-US" dirty="0"/>
          </a:p>
        </p:txBody>
      </p:sp>
      <p:sp>
        <p:nvSpPr>
          <p:cNvPr id="4" name="Slide Number Placeholder 3"/>
          <p:cNvSpPr>
            <a:spLocks noGrp="1"/>
          </p:cNvSpPr>
          <p:nvPr>
            <p:ph type="sldNum" sz="quarter" idx="5"/>
          </p:nvPr>
        </p:nvSpPr>
        <p:spPr/>
        <p:txBody>
          <a:bodyPr/>
          <a:lstStyle/>
          <a:p>
            <a:fld id="{55E91F85-25A9-453D-B2E2-C7CFD8136DD2}" type="slidenum">
              <a:rPr lang="en-SG" smtClean="0"/>
              <a:t>20</a:t>
            </a:fld>
            <a:endParaRPr lang="en-SG"/>
          </a:p>
        </p:txBody>
      </p:sp>
    </p:spTree>
    <p:extLst>
      <p:ext uri="{BB962C8B-B14F-4D97-AF65-F5344CB8AC3E}">
        <p14:creationId xmlns:p14="http://schemas.microsoft.com/office/powerpoint/2010/main" val="375757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E91F85-25A9-453D-B2E2-C7CFD8136DD2}" type="slidenum">
              <a:rPr lang="en-SG" smtClean="0"/>
              <a:t>21</a:t>
            </a:fld>
            <a:endParaRPr lang="en-SG"/>
          </a:p>
        </p:txBody>
      </p:sp>
    </p:spTree>
    <p:extLst>
      <p:ext uri="{BB962C8B-B14F-4D97-AF65-F5344CB8AC3E}">
        <p14:creationId xmlns:p14="http://schemas.microsoft.com/office/powerpoint/2010/main" val="2249692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E91F85-25A9-453D-B2E2-C7CFD8136DD2}" type="slidenum">
              <a:rPr lang="en-SG" smtClean="0"/>
              <a:t>22</a:t>
            </a:fld>
            <a:endParaRPr lang="en-SG"/>
          </a:p>
        </p:txBody>
      </p:sp>
    </p:spTree>
    <p:extLst>
      <p:ext uri="{BB962C8B-B14F-4D97-AF65-F5344CB8AC3E}">
        <p14:creationId xmlns:p14="http://schemas.microsoft.com/office/powerpoint/2010/main" val="2900646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This could be anything, like … just for us to understand what we’re working with, and gather some general insights about our peculiarity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Use Sentence-based sentiment analysis models (VADER) and Flair for these peculiarities as they are more accurate as opposed to lexicon ones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 chose Vader here as it is much faster and gives comparable performance on average to Flair</a:t>
            </a:r>
            <a:endParaRPr lang="en-SG" dirty="0"/>
          </a:p>
          <a:p>
            <a:pPr marL="228600" indent="-228600">
              <a:buAutoNum type="arabicPeriod"/>
            </a:pP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23</a:t>
            </a:fld>
            <a:endParaRPr lang="en-SG"/>
          </a:p>
        </p:txBody>
      </p:sp>
    </p:spTree>
    <p:extLst>
      <p:ext uri="{BB962C8B-B14F-4D97-AF65-F5344CB8AC3E}">
        <p14:creationId xmlns:p14="http://schemas.microsoft.com/office/powerpoint/2010/main" val="846230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Data!</a:t>
            </a:r>
          </a:p>
          <a:p>
            <a:r>
              <a:rPr lang="en-US" dirty="0"/>
              <a:t>We start off with an exploratory analysis on reddit. </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24</a:t>
            </a:fld>
            <a:endParaRPr lang="en-SG"/>
          </a:p>
        </p:txBody>
      </p:sp>
    </p:spTree>
    <p:extLst>
      <p:ext uri="{BB962C8B-B14F-4D97-AF65-F5344CB8AC3E}">
        <p14:creationId xmlns:p14="http://schemas.microsoft.com/office/powerpoint/2010/main" val="3863503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25</a:t>
            </a:fld>
            <a:endParaRPr lang="en-SG"/>
          </a:p>
        </p:txBody>
      </p:sp>
    </p:spTree>
    <p:extLst>
      <p:ext uri="{BB962C8B-B14F-4D97-AF65-F5344CB8AC3E}">
        <p14:creationId xmlns:p14="http://schemas.microsoft.com/office/powerpoint/2010/main" val="2481154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26</a:t>
            </a:fld>
            <a:endParaRPr lang="en-SG"/>
          </a:p>
        </p:txBody>
      </p:sp>
    </p:spTree>
    <p:extLst>
      <p:ext uri="{BB962C8B-B14F-4D97-AF65-F5344CB8AC3E}">
        <p14:creationId xmlns:p14="http://schemas.microsoft.com/office/powerpoint/2010/main" val="879568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issue…</a:t>
            </a:r>
          </a:p>
          <a:p>
            <a:r>
              <a:rPr lang="en-US" dirty="0"/>
              <a:t>Social issue…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Political issue…</a:t>
            </a: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Geographical issue…</a:t>
            </a:r>
          </a:p>
          <a:p>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2</a:t>
            </a:fld>
            <a:endParaRPr lang="en-SG"/>
          </a:p>
        </p:txBody>
      </p:sp>
    </p:spTree>
    <p:extLst>
      <p:ext uri="{BB962C8B-B14F-4D97-AF65-F5344CB8AC3E}">
        <p14:creationId xmlns:p14="http://schemas.microsoft.com/office/powerpoint/2010/main" val="2092554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27</a:t>
            </a:fld>
            <a:endParaRPr lang="en-SG"/>
          </a:p>
        </p:txBody>
      </p:sp>
    </p:spTree>
    <p:extLst>
      <p:ext uri="{BB962C8B-B14F-4D97-AF65-F5344CB8AC3E}">
        <p14:creationId xmlns:p14="http://schemas.microsoft.com/office/powerpoint/2010/main" val="3039548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will be on the Analysis column, but you can read the comment too if you have fast eyes</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28</a:t>
            </a:fld>
            <a:endParaRPr lang="en-SG"/>
          </a:p>
        </p:txBody>
      </p:sp>
    </p:spTree>
    <p:extLst>
      <p:ext uri="{BB962C8B-B14F-4D97-AF65-F5344CB8AC3E}">
        <p14:creationId xmlns:p14="http://schemas.microsoft.com/office/powerpoint/2010/main" val="4282342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29</a:t>
            </a:fld>
            <a:endParaRPr lang="en-SG"/>
          </a:p>
        </p:txBody>
      </p:sp>
    </p:spTree>
    <p:extLst>
      <p:ext uri="{BB962C8B-B14F-4D97-AF65-F5344CB8AC3E}">
        <p14:creationId xmlns:p14="http://schemas.microsoft.com/office/powerpoint/2010/main" val="3277670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30</a:t>
            </a:fld>
            <a:endParaRPr lang="en-SG"/>
          </a:p>
        </p:txBody>
      </p:sp>
    </p:spTree>
    <p:extLst>
      <p:ext uri="{BB962C8B-B14F-4D97-AF65-F5344CB8AC3E}">
        <p14:creationId xmlns:p14="http://schemas.microsoft.com/office/powerpoint/2010/main" val="3346557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Since the sentiment was the most negative on 14 August, we can speculate that this user’s agenda was probably to fear-monger, and might have been a Trump supporter, but we definitely know he wasn’t a Biden supporter.</a:t>
            </a:r>
          </a:p>
          <a:p>
            <a:r>
              <a:rPr lang="en-US" dirty="0"/>
              <a:t>Okay! We’re straying a bit from climate change, but this emphasizes the political aspect of climate change right? Moving back on track…</a:t>
            </a:r>
          </a:p>
        </p:txBody>
      </p:sp>
      <p:sp>
        <p:nvSpPr>
          <p:cNvPr id="4" name="Slide Number Placeholder 3"/>
          <p:cNvSpPr>
            <a:spLocks noGrp="1"/>
          </p:cNvSpPr>
          <p:nvPr>
            <p:ph type="sldNum" sz="quarter" idx="5"/>
          </p:nvPr>
        </p:nvSpPr>
        <p:spPr/>
        <p:txBody>
          <a:bodyPr/>
          <a:lstStyle/>
          <a:p>
            <a:fld id="{55E91F85-25A9-453D-B2E2-C7CFD8136DD2}" type="slidenum">
              <a:rPr lang="en-SG" smtClean="0"/>
              <a:t>31</a:t>
            </a:fld>
            <a:endParaRPr lang="en-SG"/>
          </a:p>
        </p:txBody>
      </p:sp>
    </p:spTree>
    <p:extLst>
      <p:ext uri="{BB962C8B-B14F-4D97-AF65-F5344CB8AC3E}">
        <p14:creationId xmlns:p14="http://schemas.microsoft.com/office/powerpoint/2010/main" val="2653192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32</a:t>
            </a:fld>
            <a:endParaRPr lang="en-SG"/>
          </a:p>
        </p:txBody>
      </p:sp>
    </p:spTree>
    <p:extLst>
      <p:ext uri="{BB962C8B-B14F-4D97-AF65-F5344CB8AC3E}">
        <p14:creationId xmlns:p14="http://schemas.microsoft.com/office/powerpoint/2010/main" val="2310409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aggregated the total volume of comments daily and around 20-28 September of 2019, the number of comments exploded right, and also 9 August of 2021.</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33</a:t>
            </a:fld>
            <a:endParaRPr lang="en-SG"/>
          </a:p>
        </p:txBody>
      </p:sp>
    </p:spTree>
    <p:extLst>
      <p:ext uri="{BB962C8B-B14F-4D97-AF65-F5344CB8AC3E}">
        <p14:creationId xmlns:p14="http://schemas.microsoft.com/office/powerpoint/2010/main" val="3987614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34</a:t>
            </a:fld>
            <a:endParaRPr lang="en-SG"/>
          </a:p>
        </p:txBody>
      </p:sp>
    </p:spTree>
    <p:extLst>
      <p:ext uri="{BB962C8B-B14F-4D97-AF65-F5344CB8AC3E}">
        <p14:creationId xmlns:p14="http://schemas.microsoft.com/office/powerpoint/2010/main" val="1047091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Looking at where the action might have been taking place, we see majority of negative sentiment came from “</a:t>
            </a:r>
            <a:r>
              <a:rPr lang="en-US" sz="1200" dirty="0" err="1"/>
              <a:t>worldnews</a:t>
            </a:r>
            <a:r>
              <a:rPr lang="en-US" sz="1200" dirty="0"/>
              <a:t>”. So what news exactly?</a:t>
            </a:r>
          </a:p>
        </p:txBody>
      </p:sp>
      <p:sp>
        <p:nvSpPr>
          <p:cNvPr id="4" name="Slide Number Placeholder 3"/>
          <p:cNvSpPr>
            <a:spLocks noGrp="1"/>
          </p:cNvSpPr>
          <p:nvPr>
            <p:ph type="sldNum" sz="quarter" idx="5"/>
          </p:nvPr>
        </p:nvSpPr>
        <p:spPr/>
        <p:txBody>
          <a:bodyPr/>
          <a:lstStyle/>
          <a:p>
            <a:fld id="{55E91F85-25A9-453D-B2E2-C7CFD8136DD2}" type="slidenum">
              <a:rPr lang="en-SG" smtClean="0"/>
              <a:t>35</a:t>
            </a:fld>
            <a:endParaRPr lang="en-SG"/>
          </a:p>
        </p:txBody>
      </p:sp>
    </p:spTree>
    <p:extLst>
      <p:ext uri="{BB962C8B-B14F-4D97-AF65-F5344CB8AC3E}">
        <p14:creationId xmlns:p14="http://schemas.microsoft.com/office/powerpoint/2010/main" val="3823710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Ah! So if you guys remember from the events we listed at the start, Greta Thunberg happened.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Interesting terminology called </a:t>
            </a:r>
            <a:r>
              <a:rPr lang="en-US" sz="1200" b="1" dirty="0"/>
              <a:t>What-about-ism</a:t>
            </a:r>
            <a:endParaRPr lang="en-SG" sz="1200" b="1" dirty="0"/>
          </a:p>
          <a:p>
            <a:pPr marL="0" indent="0">
              <a:buFont typeface="Arial" panose="020B0604020202020204" pitchFamily="34" charset="0"/>
              <a:buNone/>
            </a:pPr>
            <a:endParaRPr lang="en-US" sz="1200" dirty="0"/>
          </a:p>
        </p:txBody>
      </p:sp>
      <p:sp>
        <p:nvSpPr>
          <p:cNvPr id="4" name="Slide Number Placeholder 3"/>
          <p:cNvSpPr>
            <a:spLocks noGrp="1"/>
          </p:cNvSpPr>
          <p:nvPr>
            <p:ph type="sldNum" sz="quarter" idx="5"/>
          </p:nvPr>
        </p:nvSpPr>
        <p:spPr/>
        <p:txBody>
          <a:bodyPr/>
          <a:lstStyle/>
          <a:p>
            <a:fld id="{55E91F85-25A9-453D-B2E2-C7CFD8136DD2}" type="slidenum">
              <a:rPr lang="en-SG" smtClean="0"/>
              <a:t>36</a:t>
            </a:fld>
            <a:endParaRPr lang="en-SG"/>
          </a:p>
        </p:txBody>
      </p:sp>
    </p:spTree>
    <p:extLst>
      <p:ext uri="{BB962C8B-B14F-4D97-AF65-F5344CB8AC3E}">
        <p14:creationId xmlns:p14="http://schemas.microsoft.com/office/powerpoint/2010/main" val="645142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Georgia" panose="02040502050405020303" pitchFamily="18" charset="0"/>
              </a:rPr>
              <a:t>misinformation, fake news and </a:t>
            </a:r>
            <a:r>
              <a:rPr lang="en-US" b="0" i="0" dirty="0" err="1">
                <a:solidFill>
                  <a:srgbClr val="333333"/>
                </a:solidFill>
                <a:effectLst/>
                <a:latin typeface="Georgia" panose="02040502050405020303" pitchFamily="18" charset="0"/>
              </a:rPr>
              <a:t>rumours</a:t>
            </a:r>
            <a:r>
              <a:rPr lang="en-US" b="0" i="0" dirty="0">
                <a:solidFill>
                  <a:srgbClr val="333333"/>
                </a:solidFill>
                <a:effectLst/>
                <a:latin typeface="Georgia" panose="02040502050405020303" pitchFamily="18" charset="0"/>
              </a:rPr>
              <a:t>; therefore, evaluation of health promotion perception and sensitivity is necessary.</a:t>
            </a:r>
            <a:endParaRPr lang="en-US" dirty="0"/>
          </a:p>
        </p:txBody>
      </p:sp>
      <p:sp>
        <p:nvSpPr>
          <p:cNvPr id="4" name="Slide Number Placeholder 3"/>
          <p:cNvSpPr>
            <a:spLocks noGrp="1"/>
          </p:cNvSpPr>
          <p:nvPr>
            <p:ph type="sldNum" sz="quarter" idx="5"/>
          </p:nvPr>
        </p:nvSpPr>
        <p:spPr/>
        <p:txBody>
          <a:bodyPr/>
          <a:lstStyle/>
          <a:p>
            <a:fld id="{55E91F85-25A9-453D-B2E2-C7CFD8136DD2}" type="slidenum">
              <a:rPr lang="en-SG" smtClean="0"/>
              <a:t>3</a:t>
            </a:fld>
            <a:endParaRPr lang="en-SG"/>
          </a:p>
        </p:txBody>
      </p:sp>
    </p:spTree>
    <p:extLst>
      <p:ext uri="{BB962C8B-B14F-4D97-AF65-F5344CB8AC3E}">
        <p14:creationId xmlns:p14="http://schemas.microsoft.com/office/powerpoint/2010/main" val="1358489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dirty="0"/>
          </a:p>
        </p:txBody>
      </p:sp>
      <p:sp>
        <p:nvSpPr>
          <p:cNvPr id="4" name="Slide Number Placeholder 3"/>
          <p:cNvSpPr>
            <a:spLocks noGrp="1"/>
          </p:cNvSpPr>
          <p:nvPr>
            <p:ph type="sldNum" sz="quarter" idx="5"/>
          </p:nvPr>
        </p:nvSpPr>
        <p:spPr/>
        <p:txBody>
          <a:bodyPr/>
          <a:lstStyle/>
          <a:p>
            <a:fld id="{55E91F85-25A9-453D-B2E2-C7CFD8136DD2}" type="slidenum">
              <a:rPr lang="en-SG" smtClean="0"/>
              <a:t>37</a:t>
            </a:fld>
            <a:endParaRPr lang="en-SG"/>
          </a:p>
        </p:txBody>
      </p:sp>
    </p:spTree>
    <p:extLst>
      <p:ext uri="{BB962C8B-B14F-4D97-AF65-F5344CB8AC3E}">
        <p14:creationId xmlns:p14="http://schemas.microsoft.com/office/powerpoint/2010/main" val="506104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Another interesting terminology here: Malthusians</a:t>
            </a:r>
          </a:p>
        </p:txBody>
      </p:sp>
      <p:sp>
        <p:nvSpPr>
          <p:cNvPr id="4" name="Slide Number Placeholder 3"/>
          <p:cNvSpPr>
            <a:spLocks noGrp="1"/>
          </p:cNvSpPr>
          <p:nvPr>
            <p:ph type="sldNum" sz="quarter" idx="5"/>
          </p:nvPr>
        </p:nvSpPr>
        <p:spPr/>
        <p:txBody>
          <a:bodyPr/>
          <a:lstStyle/>
          <a:p>
            <a:fld id="{55E91F85-25A9-453D-B2E2-C7CFD8136DD2}" type="slidenum">
              <a:rPr lang="en-SG" smtClean="0"/>
              <a:t>38</a:t>
            </a:fld>
            <a:endParaRPr lang="en-SG"/>
          </a:p>
        </p:txBody>
      </p:sp>
    </p:spTree>
    <p:extLst>
      <p:ext uri="{BB962C8B-B14F-4D97-AF65-F5344CB8AC3E}">
        <p14:creationId xmlns:p14="http://schemas.microsoft.com/office/powerpoint/2010/main" val="32798622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b="0" dirty="0">
                <a:effectLst/>
              </a:rPr>
              <a:t>Scoring can only serve as a way to gauge response/reaction to others' sentiments., but cannot truly measure polarity of sentiment Eg. agreeing with someone expressing negative sentiment results in an upvote. </a:t>
            </a:r>
            <a:endParaRPr lang="en-US" sz="1400" dirty="0"/>
          </a:p>
          <a:p>
            <a:pPr marL="742950" lvl="1" indent="-285750">
              <a:buFont typeface="Arial" panose="020B0604020202020204" pitchFamily="34" charset="0"/>
              <a:buChar char="•"/>
            </a:pPr>
            <a:r>
              <a:rPr lang="en-US" sz="1400" b="0" dirty="0">
                <a:effectLst/>
              </a:rPr>
              <a:t>up/downvoting </a:t>
            </a:r>
            <a:r>
              <a:rPr lang="en-US" sz="1400" dirty="0"/>
              <a:t>is</a:t>
            </a:r>
            <a:r>
              <a:rPr lang="en-US" sz="1400" b="0" dirty="0">
                <a:effectLst/>
              </a:rPr>
              <a:t> a quick means for users to express agreement or disagreement without lengthy replies, but being binary in nature, it may not fully capture the complexity of opinions, lacking nuance</a:t>
            </a:r>
          </a:p>
          <a:p>
            <a:pPr marL="742950" lvl="1" indent="-285750">
              <a:buFont typeface="Arial" panose="020B0604020202020204" pitchFamily="34" charset="0"/>
              <a:buChar char="•"/>
            </a:pPr>
            <a:r>
              <a:rPr lang="en-US" sz="1400" dirty="0"/>
              <a:t>Highly subjective</a:t>
            </a:r>
            <a:endParaRPr lang="en-US" sz="1400" b="0" dirty="0">
              <a:effectLst/>
            </a:endParaRPr>
          </a:p>
          <a:p>
            <a:pPr marL="285750" indent="-285750">
              <a:buFont typeface="Arial" panose="020B0604020202020204" pitchFamily="34" charset="0"/>
              <a:buChar char="•"/>
            </a:pPr>
            <a:endParaRPr lang="en-US" sz="1400" b="0" dirty="0">
              <a:effectLst/>
            </a:endParaRPr>
          </a:p>
          <a:p>
            <a:pPr marL="285750" indent="-285750">
              <a:buFont typeface="Arial" panose="020B0604020202020204" pitchFamily="34" charset="0"/>
              <a:buChar char="•"/>
            </a:pPr>
            <a:r>
              <a:rPr lang="en-US" sz="1400" b="0" dirty="0">
                <a:effectLst/>
              </a:rPr>
              <a:t>When summing the scores, it becomes highly correlated with the volume of comments per day. Additionally, a highly upvoted comment can be offset by an even more downvoted one, misleading interpretations.</a:t>
            </a:r>
          </a:p>
          <a:p>
            <a:pPr marL="285750" indent="-285750">
              <a:buFont typeface="Arial" panose="020B0604020202020204" pitchFamily="34" charset="0"/>
              <a:buChar char="•"/>
            </a:pPr>
            <a:endParaRPr lang="en-US" sz="1400" b="0" dirty="0">
              <a:effectLst/>
            </a:endParaRPr>
          </a:p>
          <a:p>
            <a:pPr marL="285750" indent="-285750">
              <a:buFont typeface="Arial" panose="020B0604020202020204" pitchFamily="34" charset="0"/>
              <a:buChar char="•"/>
            </a:pPr>
            <a:r>
              <a:rPr lang="en-US" sz="1400" b="0" dirty="0">
                <a:effectLst/>
              </a:rPr>
              <a:t>Therefore at a glance, days with more comments are expected to have higher scores. However, this correlation only holds to some extent, as new periods offer different patterns for analysis.</a:t>
            </a:r>
          </a:p>
          <a:p>
            <a:pPr marL="285750" indent="-285750">
              <a:buFont typeface="Arial" panose="020B0604020202020204" pitchFamily="34" charset="0"/>
              <a:buChar char="•"/>
            </a:pPr>
            <a:endParaRPr lang="en-US" sz="1400" b="0" dirty="0">
              <a:effectLst/>
            </a:endParaRPr>
          </a:p>
          <a:p>
            <a:pPr marL="285750" indent="-285750">
              <a:buFont typeface="Arial" panose="020B0604020202020204" pitchFamily="34" charset="0"/>
              <a:buChar char="•"/>
            </a:pPr>
            <a:r>
              <a:rPr lang="en-US" sz="1400" b="0" dirty="0">
                <a:effectLst/>
              </a:rPr>
              <a:t>Generally, high total scores tend to be short-lived spikes, while lull periods are drawn out.</a:t>
            </a:r>
          </a:p>
          <a:p>
            <a:pPr marL="0" indent="0">
              <a:buFont typeface="Arial" panose="020B0604020202020204" pitchFamily="34" charset="0"/>
              <a:buNone/>
            </a:pPr>
            <a:endParaRPr lang="en-US" sz="1400" dirty="0"/>
          </a:p>
        </p:txBody>
      </p:sp>
      <p:sp>
        <p:nvSpPr>
          <p:cNvPr id="4" name="Slide Number Placeholder 3"/>
          <p:cNvSpPr>
            <a:spLocks noGrp="1"/>
          </p:cNvSpPr>
          <p:nvPr>
            <p:ph type="sldNum" sz="quarter" idx="5"/>
          </p:nvPr>
        </p:nvSpPr>
        <p:spPr/>
        <p:txBody>
          <a:bodyPr/>
          <a:lstStyle/>
          <a:p>
            <a:fld id="{55E91F85-25A9-453D-B2E2-C7CFD8136DD2}" type="slidenum">
              <a:rPr lang="en-SG" smtClean="0"/>
              <a:t>39</a:t>
            </a:fld>
            <a:endParaRPr lang="en-SG"/>
          </a:p>
        </p:txBody>
      </p:sp>
    </p:spTree>
    <p:extLst>
      <p:ext uri="{BB962C8B-B14F-4D97-AF65-F5344CB8AC3E}">
        <p14:creationId xmlns:p14="http://schemas.microsoft.com/office/powerpoint/2010/main" val="376681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a:t>
            </a:r>
          </a:p>
          <a:p>
            <a:pPr marL="0" indent="0">
              <a:buFont typeface="Arial" panose="020B0604020202020204" pitchFamily="34" charset="0"/>
              <a:buNone/>
            </a:pPr>
            <a:r>
              <a:rPr lang="en-US" sz="1200" dirty="0"/>
              <a:t>For </a:t>
            </a:r>
            <a:r>
              <a:rPr lang="en-US" sz="1200" dirty="0" err="1"/>
              <a:t>australia</a:t>
            </a:r>
            <a:r>
              <a:rPr lang="en-US" sz="1200" dirty="0"/>
              <a:t>, I’m not sure why sentiments are positive, as you’ll see in the next slide</a:t>
            </a:r>
          </a:p>
        </p:txBody>
      </p:sp>
      <p:sp>
        <p:nvSpPr>
          <p:cNvPr id="4" name="Slide Number Placeholder 3"/>
          <p:cNvSpPr>
            <a:spLocks noGrp="1"/>
          </p:cNvSpPr>
          <p:nvPr>
            <p:ph type="sldNum" sz="quarter" idx="5"/>
          </p:nvPr>
        </p:nvSpPr>
        <p:spPr/>
        <p:txBody>
          <a:bodyPr/>
          <a:lstStyle/>
          <a:p>
            <a:fld id="{55E91F85-25A9-453D-B2E2-C7CFD8136DD2}" type="slidenum">
              <a:rPr lang="en-SG" smtClean="0"/>
              <a:t>40</a:t>
            </a:fld>
            <a:endParaRPr lang="en-SG"/>
          </a:p>
        </p:txBody>
      </p:sp>
    </p:spTree>
    <p:extLst>
      <p:ext uri="{BB962C8B-B14F-4D97-AF65-F5344CB8AC3E}">
        <p14:creationId xmlns:p14="http://schemas.microsoft.com/office/powerpoint/2010/main" val="1014732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This graphic means to criticize </a:t>
            </a:r>
            <a:r>
              <a:rPr lang="en-US" sz="1200" dirty="0" err="1"/>
              <a:t>australia</a:t>
            </a:r>
            <a:r>
              <a:rPr lang="en-US" sz="1200" dirty="0"/>
              <a:t> for blindly supporting USA even if the cause is blatantly wrong.</a:t>
            </a:r>
          </a:p>
        </p:txBody>
      </p:sp>
      <p:sp>
        <p:nvSpPr>
          <p:cNvPr id="4" name="Slide Number Placeholder 3"/>
          <p:cNvSpPr>
            <a:spLocks noGrp="1"/>
          </p:cNvSpPr>
          <p:nvPr>
            <p:ph type="sldNum" sz="quarter" idx="5"/>
          </p:nvPr>
        </p:nvSpPr>
        <p:spPr/>
        <p:txBody>
          <a:bodyPr/>
          <a:lstStyle/>
          <a:p>
            <a:fld id="{55E91F85-25A9-453D-B2E2-C7CFD8136DD2}" type="slidenum">
              <a:rPr lang="en-SG" smtClean="0"/>
              <a:t>41</a:t>
            </a:fld>
            <a:endParaRPr lang="en-SG"/>
          </a:p>
        </p:txBody>
      </p:sp>
    </p:spTree>
    <p:extLst>
      <p:ext uri="{BB962C8B-B14F-4D97-AF65-F5344CB8AC3E}">
        <p14:creationId xmlns:p14="http://schemas.microsoft.com/office/powerpoint/2010/main" val="31305941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dirty="0"/>
          </a:p>
        </p:txBody>
      </p:sp>
      <p:sp>
        <p:nvSpPr>
          <p:cNvPr id="4" name="Slide Number Placeholder 3"/>
          <p:cNvSpPr>
            <a:spLocks noGrp="1"/>
          </p:cNvSpPr>
          <p:nvPr>
            <p:ph type="sldNum" sz="quarter" idx="5"/>
          </p:nvPr>
        </p:nvSpPr>
        <p:spPr/>
        <p:txBody>
          <a:bodyPr/>
          <a:lstStyle/>
          <a:p>
            <a:fld id="{55E91F85-25A9-453D-B2E2-C7CFD8136DD2}" type="slidenum">
              <a:rPr lang="en-SG" smtClean="0"/>
              <a:t>42</a:t>
            </a:fld>
            <a:endParaRPr lang="en-SG"/>
          </a:p>
        </p:txBody>
      </p:sp>
    </p:spTree>
    <p:extLst>
      <p:ext uri="{BB962C8B-B14F-4D97-AF65-F5344CB8AC3E}">
        <p14:creationId xmlns:p14="http://schemas.microsoft.com/office/powerpoint/2010/main" val="10061873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dirty="0"/>
          </a:p>
        </p:txBody>
      </p:sp>
      <p:sp>
        <p:nvSpPr>
          <p:cNvPr id="4" name="Slide Number Placeholder 3"/>
          <p:cNvSpPr>
            <a:spLocks noGrp="1"/>
          </p:cNvSpPr>
          <p:nvPr>
            <p:ph type="sldNum" sz="quarter" idx="5"/>
          </p:nvPr>
        </p:nvSpPr>
        <p:spPr/>
        <p:txBody>
          <a:bodyPr/>
          <a:lstStyle/>
          <a:p>
            <a:fld id="{55E91F85-25A9-453D-B2E2-C7CFD8136DD2}" type="slidenum">
              <a:rPr lang="en-SG" smtClean="0"/>
              <a:t>43</a:t>
            </a:fld>
            <a:endParaRPr lang="en-SG"/>
          </a:p>
        </p:txBody>
      </p:sp>
    </p:spTree>
    <p:extLst>
      <p:ext uri="{BB962C8B-B14F-4D97-AF65-F5344CB8AC3E}">
        <p14:creationId xmlns:p14="http://schemas.microsoft.com/office/powerpoint/2010/main" val="1194597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dirty="0"/>
          </a:p>
        </p:txBody>
      </p:sp>
      <p:sp>
        <p:nvSpPr>
          <p:cNvPr id="4" name="Slide Number Placeholder 3"/>
          <p:cNvSpPr>
            <a:spLocks noGrp="1"/>
          </p:cNvSpPr>
          <p:nvPr>
            <p:ph type="sldNum" sz="quarter" idx="5"/>
          </p:nvPr>
        </p:nvSpPr>
        <p:spPr/>
        <p:txBody>
          <a:bodyPr/>
          <a:lstStyle/>
          <a:p>
            <a:fld id="{55E91F85-25A9-453D-B2E2-C7CFD8136DD2}" type="slidenum">
              <a:rPr lang="en-SG" smtClean="0"/>
              <a:t>44</a:t>
            </a:fld>
            <a:endParaRPr lang="en-SG"/>
          </a:p>
        </p:txBody>
      </p:sp>
    </p:spTree>
    <p:extLst>
      <p:ext uri="{BB962C8B-B14F-4D97-AF65-F5344CB8AC3E}">
        <p14:creationId xmlns:p14="http://schemas.microsoft.com/office/powerpoint/2010/main" val="1983552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dirty="0"/>
          </a:p>
        </p:txBody>
      </p:sp>
      <p:sp>
        <p:nvSpPr>
          <p:cNvPr id="4" name="Slide Number Placeholder 3"/>
          <p:cNvSpPr>
            <a:spLocks noGrp="1"/>
          </p:cNvSpPr>
          <p:nvPr>
            <p:ph type="sldNum" sz="quarter" idx="5"/>
          </p:nvPr>
        </p:nvSpPr>
        <p:spPr/>
        <p:txBody>
          <a:bodyPr/>
          <a:lstStyle/>
          <a:p>
            <a:fld id="{55E91F85-25A9-453D-B2E2-C7CFD8136DD2}" type="slidenum">
              <a:rPr lang="en-SG" smtClean="0"/>
              <a:t>45</a:t>
            </a:fld>
            <a:endParaRPr lang="en-SG"/>
          </a:p>
        </p:txBody>
      </p:sp>
    </p:spTree>
    <p:extLst>
      <p:ext uri="{BB962C8B-B14F-4D97-AF65-F5344CB8AC3E}">
        <p14:creationId xmlns:p14="http://schemas.microsoft.com/office/powerpoint/2010/main" val="18407830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effectLst/>
              </a:rPr>
              <a:t>We observe that the majority of scores of comments fall very close to 0 to 5000. </a:t>
            </a:r>
          </a:p>
          <a:p>
            <a:endParaRPr lang="en-US" sz="1200" dirty="0"/>
          </a:p>
          <a:p>
            <a:r>
              <a:rPr lang="en-US" sz="1200" dirty="0"/>
              <a:t>Interestingly, </a:t>
            </a:r>
          </a:p>
          <a:p>
            <a:pPr marL="285750" indent="-285750">
              <a:buFont typeface="Arial" panose="020B0604020202020204" pitchFamily="34" charset="0"/>
              <a:buChar char="•"/>
            </a:pPr>
            <a:r>
              <a:rPr lang="en-US" sz="1200" b="0" dirty="0">
                <a:effectLst/>
              </a:rPr>
              <a:t>Top few positively outstanding comments didn’t all come from or close to the sam</a:t>
            </a:r>
            <a:r>
              <a:rPr lang="en-US" sz="1200" dirty="0"/>
              <a:t>e period. </a:t>
            </a:r>
          </a:p>
          <a:p>
            <a:pPr marL="285750" indent="-285750">
              <a:buFont typeface="Arial" panose="020B0604020202020204" pitchFamily="34" charset="0"/>
              <a:buChar char="•"/>
            </a:pPr>
            <a:r>
              <a:rPr lang="en-US" sz="1200" dirty="0"/>
              <a:t>Our high volume and high scores period (</a:t>
            </a:r>
            <a:r>
              <a:rPr lang="en-US" sz="1200" b="0" dirty="0">
                <a:effectLst/>
              </a:rPr>
              <a:t>20-28 September 2019) did not contain any of the t</a:t>
            </a:r>
            <a:r>
              <a:rPr lang="en-US" sz="1200" dirty="0"/>
              <a:t>op 5 comments. On the contrary, it contained 2 of the lowest-scored comments.</a:t>
            </a:r>
          </a:p>
          <a:p>
            <a:pPr marL="285750" indent="-285750">
              <a:buFont typeface="Arial" panose="020B0604020202020204" pitchFamily="34" charset="0"/>
              <a:buChar char="•"/>
            </a:pPr>
            <a:r>
              <a:rPr lang="en-US" sz="1200" dirty="0"/>
              <a:t>Volume and reception of comments dwindle from 2021 onwards</a:t>
            </a:r>
          </a:p>
          <a:p>
            <a:pPr marL="285750" indent="-285750">
              <a:buFont typeface="Arial" panose="020B0604020202020204" pitchFamily="34" charset="0"/>
              <a:buChar char="•"/>
            </a:pPr>
            <a:r>
              <a:rPr lang="en-US" sz="1200" dirty="0"/>
              <a:t>A comment all the way back in 2018 was the 2</a:t>
            </a:r>
            <a:r>
              <a:rPr lang="en-US" sz="1200" baseline="30000" dirty="0"/>
              <a:t>nd</a:t>
            </a:r>
            <a:r>
              <a:rPr lang="en-US" sz="1200" dirty="0"/>
              <a:t> highest scored</a:t>
            </a:r>
          </a:p>
          <a:p>
            <a:pPr marL="285750" indent="-285750">
              <a:buFont typeface="Arial" panose="020B0604020202020204" pitchFamily="34" charset="0"/>
              <a:buChar char="•"/>
            </a:pPr>
            <a:r>
              <a:rPr lang="en-US" sz="1200" b="0" dirty="0">
                <a:effectLst/>
              </a:rPr>
              <a:t>What was the top comment for in this whole period?</a:t>
            </a:r>
          </a:p>
        </p:txBody>
      </p:sp>
      <p:sp>
        <p:nvSpPr>
          <p:cNvPr id="4" name="Slide Number Placeholder 3"/>
          <p:cNvSpPr>
            <a:spLocks noGrp="1"/>
          </p:cNvSpPr>
          <p:nvPr>
            <p:ph type="sldNum" sz="quarter" idx="5"/>
          </p:nvPr>
        </p:nvSpPr>
        <p:spPr/>
        <p:txBody>
          <a:bodyPr/>
          <a:lstStyle/>
          <a:p>
            <a:fld id="{55E91F85-25A9-453D-B2E2-C7CFD8136DD2}" type="slidenum">
              <a:rPr lang="en-SG" smtClean="0"/>
              <a:t>46</a:t>
            </a:fld>
            <a:endParaRPr lang="en-SG"/>
          </a:p>
        </p:txBody>
      </p:sp>
    </p:spTree>
    <p:extLst>
      <p:ext uri="{BB962C8B-B14F-4D97-AF65-F5344CB8AC3E}">
        <p14:creationId xmlns:p14="http://schemas.microsoft.com/office/powerpoint/2010/main" val="1911389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we can have our model answer as such</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11</a:t>
            </a:fld>
            <a:endParaRPr lang="en-SG"/>
          </a:p>
        </p:txBody>
      </p:sp>
    </p:spTree>
    <p:extLst>
      <p:ext uri="{BB962C8B-B14F-4D97-AF65-F5344CB8AC3E}">
        <p14:creationId xmlns:p14="http://schemas.microsoft.com/office/powerpoint/2010/main" val="5567529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dirty="0"/>
          </a:p>
        </p:txBody>
      </p:sp>
      <p:sp>
        <p:nvSpPr>
          <p:cNvPr id="4" name="Slide Number Placeholder 3"/>
          <p:cNvSpPr>
            <a:spLocks noGrp="1"/>
          </p:cNvSpPr>
          <p:nvPr>
            <p:ph type="sldNum" sz="quarter" idx="5"/>
          </p:nvPr>
        </p:nvSpPr>
        <p:spPr/>
        <p:txBody>
          <a:bodyPr/>
          <a:lstStyle/>
          <a:p>
            <a:fld id="{55E91F85-25A9-453D-B2E2-C7CFD8136DD2}" type="slidenum">
              <a:rPr lang="en-SG" smtClean="0"/>
              <a:t>47</a:t>
            </a:fld>
            <a:endParaRPr lang="en-SG"/>
          </a:p>
        </p:txBody>
      </p:sp>
    </p:spTree>
    <p:extLst>
      <p:ext uri="{BB962C8B-B14F-4D97-AF65-F5344CB8AC3E}">
        <p14:creationId xmlns:p14="http://schemas.microsoft.com/office/powerpoint/2010/main" val="12162109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dirty="0"/>
          </a:p>
        </p:txBody>
      </p:sp>
      <p:sp>
        <p:nvSpPr>
          <p:cNvPr id="4" name="Slide Number Placeholder 3"/>
          <p:cNvSpPr>
            <a:spLocks noGrp="1"/>
          </p:cNvSpPr>
          <p:nvPr>
            <p:ph type="sldNum" sz="quarter" idx="5"/>
          </p:nvPr>
        </p:nvSpPr>
        <p:spPr/>
        <p:txBody>
          <a:bodyPr/>
          <a:lstStyle/>
          <a:p>
            <a:fld id="{55E91F85-25A9-453D-B2E2-C7CFD8136DD2}" type="slidenum">
              <a:rPr lang="en-SG" smtClean="0"/>
              <a:t>48</a:t>
            </a:fld>
            <a:endParaRPr lang="en-SG"/>
          </a:p>
        </p:txBody>
      </p:sp>
    </p:spTree>
    <p:extLst>
      <p:ext uri="{BB962C8B-B14F-4D97-AF65-F5344CB8AC3E}">
        <p14:creationId xmlns:p14="http://schemas.microsoft.com/office/powerpoint/2010/main" val="24734531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some popular subreddits like politics, news, country-related subs like Canada, Australia, Lafayette which is a city in the state of Indiana in U.S and subreddit vs score: </a:t>
            </a:r>
            <a:r>
              <a:rPr lang="en-US" dirty="0" err="1"/>
              <a:t>peopleofwalmart</a:t>
            </a:r>
            <a:r>
              <a:rPr lang="en-US" dirty="0"/>
              <a:t> is an interesting one.</a:t>
            </a:r>
          </a:p>
          <a:p>
            <a:r>
              <a:rPr lang="en-US" dirty="0"/>
              <a:t>I won’t be able to go too in-depth in the interest of time but there are 2 subreddits I would like to highlight, </a:t>
            </a:r>
            <a:r>
              <a:rPr lang="en-US" dirty="0" err="1"/>
              <a:t>howeve</a:t>
            </a:r>
            <a:endParaRPr lang="en-US" dirty="0"/>
          </a:p>
        </p:txBody>
      </p:sp>
      <p:sp>
        <p:nvSpPr>
          <p:cNvPr id="4" name="Slide Number Placeholder 3"/>
          <p:cNvSpPr>
            <a:spLocks noGrp="1"/>
          </p:cNvSpPr>
          <p:nvPr>
            <p:ph type="sldNum" sz="quarter" idx="5"/>
          </p:nvPr>
        </p:nvSpPr>
        <p:spPr/>
        <p:txBody>
          <a:bodyPr/>
          <a:lstStyle/>
          <a:p>
            <a:fld id="{55E91F85-25A9-453D-B2E2-C7CFD8136DD2}" type="slidenum">
              <a:rPr lang="en-SG" smtClean="0"/>
              <a:t>49</a:t>
            </a:fld>
            <a:endParaRPr lang="en-SG"/>
          </a:p>
        </p:txBody>
      </p:sp>
    </p:spTree>
    <p:extLst>
      <p:ext uri="{BB962C8B-B14F-4D97-AF65-F5344CB8AC3E}">
        <p14:creationId xmlns:p14="http://schemas.microsoft.com/office/powerpoint/2010/main" val="13578942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t>
            </a:r>
            <a:r>
              <a:rPr lang="en-US" dirty="0" err="1"/>
              <a:t>nfts</a:t>
            </a:r>
            <a:r>
              <a:rPr lang="en-US" dirty="0"/>
              <a:t> was at its height, you could sell an </a:t>
            </a:r>
            <a:r>
              <a:rPr lang="en-US" dirty="0" err="1"/>
              <a:t>nft</a:t>
            </a:r>
            <a:r>
              <a:rPr lang="en-US" dirty="0"/>
              <a:t> of literally anything and people would buy it. Many people say it’s a scam, some say its not, </a:t>
            </a:r>
            <a:r>
              <a:rPr lang="en-US" dirty="0" err="1"/>
              <a:t>etc</a:t>
            </a:r>
            <a:endParaRPr lang="en-US" dirty="0"/>
          </a:p>
          <a:p>
            <a:r>
              <a:rPr lang="en-US" dirty="0"/>
              <a:t>I’m not sure how that is related to climate change, but who knows? Maybe something to do with bringing children into the world when the world might end in 30 years? Shrug</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50</a:t>
            </a:fld>
            <a:endParaRPr lang="en-SG"/>
          </a:p>
        </p:txBody>
      </p:sp>
    </p:spTree>
    <p:extLst>
      <p:ext uri="{BB962C8B-B14F-4D97-AF65-F5344CB8AC3E}">
        <p14:creationId xmlns:p14="http://schemas.microsoft.com/office/powerpoint/2010/main" val="2068352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this nice graph I created, comparing AFINN &amp; NRC Sentiments over time. They look like mirror images of each other, because if you guys recall in Week 3, just due to the lexicon and scoring system. But we can just look at the extremities and see they are quite similar generally. So AFINN would be the more correct or more intuitive representation here.</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51</a:t>
            </a:fld>
            <a:endParaRPr lang="en-SG"/>
          </a:p>
        </p:txBody>
      </p:sp>
    </p:spTree>
    <p:extLst>
      <p:ext uri="{BB962C8B-B14F-4D97-AF65-F5344CB8AC3E}">
        <p14:creationId xmlns:p14="http://schemas.microsoft.com/office/powerpoint/2010/main" val="1718206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Something like n-grams, top associated sentiments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Describe the graph, what makes sense and what not</a:t>
            </a:r>
            <a:endParaRPr lang="en-SG" sz="1200" dirty="0"/>
          </a:p>
        </p:txBody>
      </p:sp>
      <p:sp>
        <p:nvSpPr>
          <p:cNvPr id="4" name="Slide Number Placeholder 3"/>
          <p:cNvSpPr>
            <a:spLocks noGrp="1"/>
          </p:cNvSpPr>
          <p:nvPr>
            <p:ph type="sldNum" sz="quarter" idx="5"/>
          </p:nvPr>
        </p:nvSpPr>
        <p:spPr/>
        <p:txBody>
          <a:bodyPr/>
          <a:lstStyle/>
          <a:p>
            <a:fld id="{55E91F85-25A9-453D-B2E2-C7CFD8136DD2}" type="slidenum">
              <a:rPr lang="en-SG" smtClean="0"/>
              <a:t>52</a:t>
            </a:fld>
            <a:endParaRPr lang="en-SG"/>
          </a:p>
        </p:txBody>
      </p:sp>
    </p:spTree>
    <p:extLst>
      <p:ext uri="{BB962C8B-B14F-4D97-AF65-F5344CB8AC3E}">
        <p14:creationId xmlns:p14="http://schemas.microsoft.com/office/powerpoint/2010/main" val="5012112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Keeping in mind that </a:t>
            </a:r>
            <a:r>
              <a:rPr lang="en-US" sz="1200" dirty="0"/>
              <a:t>Lexicon sentiment is not very accurate to begin with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dirty="0"/>
              <a:t>: Lexicon doesn’t recognize this is a negation of agree.</a:t>
            </a:r>
          </a:p>
        </p:txBody>
      </p:sp>
      <p:sp>
        <p:nvSpPr>
          <p:cNvPr id="4" name="Slide Number Placeholder 3"/>
          <p:cNvSpPr>
            <a:spLocks noGrp="1"/>
          </p:cNvSpPr>
          <p:nvPr>
            <p:ph type="sldNum" sz="quarter" idx="5"/>
          </p:nvPr>
        </p:nvSpPr>
        <p:spPr/>
        <p:txBody>
          <a:bodyPr/>
          <a:lstStyle/>
          <a:p>
            <a:fld id="{55E91F85-25A9-453D-B2E2-C7CFD8136DD2}" type="slidenum">
              <a:rPr lang="en-SG" smtClean="0"/>
              <a:t>53</a:t>
            </a:fld>
            <a:endParaRPr lang="en-SG"/>
          </a:p>
        </p:txBody>
      </p:sp>
    </p:spTree>
    <p:extLst>
      <p:ext uri="{BB962C8B-B14F-4D97-AF65-F5344CB8AC3E}">
        <p14:creationId xmlns:p14="http://schemas.microsoft.com/office/powerpoint/2010/main" val="15149143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complements the previous graph, the legend is ordered from highest to lowest frequency.</a:t>
            </a:r>
            <a:br>
              <a:rPr lang="en-US" dirty="0"/>
            </a:br>
            <a:r>
              <a:rPr lang="en-US" dirty="0"/>
              <a:t>This is plotted against time though so we can do some temporal analysis like spikes/lulls ….</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54</a:t>
            </a:fld>
            <a:endParaRPr lang="en-SG"/>
          </a:p>
        </p:txBody>
      </p:sp>
    </p:spTree>
    <p:extLst>
      <p:ext uri="{BB962C8B-B14F-4D97-AF65-F5344CB8AC3E}">
        <p14:creationId xmlns:p14="http://schemas.microsoft.com/office/powerpoint/2010/main" val="18955682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complements the previous graph, but it is plotted against time so we can do some temporal analysis like spikes/lulls ….</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55</a:t>
            </a:fld>
            <a:endParaRPr lang="en-SG"/>
          </a:p>
        </p:txBody>
      </p:sp>
    </p:spTree>
    <p:extLst>
      <p:ext uri="{BB962C8B-B14F-4D97-AF65-F5344CB8AC3E}">
        <p14:creationId xmlns:p14="http://schemas.microsoft.com/office/powerpoint/2010/main" val="15489556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55E91F85-25A9-453D-B2E2-C7CFD8136DD2}" type="slidenum">
              <a:rPr lang="en-SG" smtClean="0"/>
              <a:t>56</a:t>
            </a:fld>
            <a:endParaRPr lang="en-SG"/>
          </a:p>
        </p:txBody>
      </p:sp>
    </p:spTree>
    <p:extLst>
      <p:ext uri="{BB962C8B-B14F-4D97-AF65-F5344CB8AC3E}">
        <p14:creationId xmlns:p14="http://schemas.microsoft.com/office/powerpoint/2010/main" val="664002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plot of Google Search Interest which are relative, not absolute values. </a:t>
            </a:r>
          </a:p>
          <a:p>
            <a:r>
              <a:rPr lang="en-US" dirty="0"/>
              <a:t>We will cover what happened in these 2 interesting periods here.</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12</a:t>
            </a:fld>
            <a:endParaRPr lang="en-SG"/>
          </a:p>
        </p:txBody>
      </p:sp>
    </p:spTree>
    <p:extLst>
      <p:ext uri="{BB962C8B-B14F-4D97-AF65-F5344CB8AC3E}">
        <p14:creationId xmlns:p14="http://schemas.microsoft.com/office/powerpoint/2010/main" val="31267049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Bushfires that killed a lot of animals | discuss how it was caused by arson, climate change conditions, fossil fuel companies | but due to government inefficacies at addressing the problem | media exacerbating it by running misinformation campaigns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Some of these are not immediately related to climate change, but climate change is political in nature and some of these issues are also related to politics as you can see. So “climate change” appeared in some of the comments to be included in this dataset. So this fear isn’t only isolated to climate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55E91F85-25A9-453D-B2E2-C7CFD8136DD2}" type="slidenum">
              <a:rPr lang="en-SG" smtClean="0"/>
              <a:t>57</a:t>
            </a:fld>
            <a:endParaRPr lang="en-SG"/>
          </a:p>
        </p:txBody>
      </p:sp>
    </p:spTree>
    <p:extLst>
      <p:ext uri="{BB962C8B-B14F-4D97-AF65-F5344CB8AC3E}">
        <p14:creationId xmlns:p14="http://schemas.microsoft.com/office/powerpoint/2010/main" val="24198082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They’re so far, not really sure how water systems work</a:t>
            </a:r>
          </a:p>
        </p:txBody>
      </p:sp>
      <p:sp>
        <p:nvSpPr>
          <p:cNvPr id="4" name="Slide Number Placeholder 3"/>
          <p:cNvSpPr>
            <a:spLocks noGrp="1"/>
          </p:cNvSpPr>
          <p:nvPr>
            <p:ph type="sldNum" sz="quarter" idx="5"/>
          </p:nvPr>
        </p:nvSpPr>
        <p:spPr/>
        <p:txBody>
          <a:bodyPr/>
          <a:lstStyle/>
          <a:p>
            <a:fld id="{55E91F85-25A9-453D-B2E2-C7CFD8136DD2}" type="slidenum">
              <a:rPr lang="en-SG" smtClean="0"/>
              <a:t>58</a:t>
            </a:fld>
            <a:endParaRPr lang="en-SG"/>
          </a:p>
        </p:txBody>
      </p:sp>
    </p:spTree>
    <p:extLst>
      <p:ext uri="{BB962C8B-B14F-4D97-AF65-F5344CB8AC3E}">
        <p14:creationId xmlns:p14="http://schemas.microsoft.com/office/powerpoint/2010/main" val="11617267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Decontamination is via a process called bud-washing, which still wouldn’t be sufficient, so small, family businesses would be hit the hardest which results in climate injustice</a:t>
            </a:r>
          </a:p>
        </p:txBody>
      </p:sp>
      <p:sp>
        <p:nvSpPr>
          <p:cNvPr id="4" name="Slide Number Placeholder 3"/>
          <p:cNvSpPr>
            <a:spLocks noGrp="1"/>
          </p:cNvSpPr>
          <p:nvPr>
            <p:ph type="sldNum" sz="quarter" idx="5"/>
          </p:nvPr>
        </p:nvSpPr>
        <p:spPr/>
        <p:txBody>
          <a:bodyPr/>
          <a:lstStyle/>
          <a:p>
            <a:fld id="{55E91F85-25A9-453D-B2E2-C7CFD8136DD2}" type="slidenum">
              <a:rPr lang="en-SG" smtClean="0"/>
              <a:t>59</a:t>
            </a:fld>
            <a:endParaRPr lang="en-SG"/>
          </a:p>
        </p:txBody>
      </p:sp>
    </p:spTree>
    <p:extLst>
      <p:ext uri="{BB962C8B-B14F-4D97-AF65-F5344CB8AC3E}">
        <p14:creationId xmlns:p14="http://schemas.microsoft.com/office/powerpoint/2010/main" val="15270523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fld id="{55E91F85-25A9-453D-B2E2-C7CFD8136DD2}" type="slidenum">
              <a:rPr lang="en-SG" smtClean="0"/>
              <a:t>60</a:t>
            </a:fld>
            <a:endParaRPr lang="en-SG"/>
          </a:p>
        </p:txBody>
      </p:sp>
    </p:spTree>
    <p:extLst>
      <p:ext uri="{BB962C8B-B14F-4D97-AF65-F5344CB8AC3E}">
        <p14:creationId xmlns:p14="http://schemas.microsoft.com/office/powerpoint/2010/main" val="15343995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Fear and Anticipation, we’ve covered it </a:t>
            </a:r>
          </a:p>
        </p:txBody>
      </p:sp>
      <p:sp>
        <p:nvSpPr>
          <p:cNvPr id="4" name="Slide Number Placeholder 3"/>
          <p:cNvSpPr>
            <a:spLocks noGrp="1"/>
          </p:cNvSpPr>
          <p:nvPr>
            <p:ph type="sldNum" sz="quarter" idx="5"/>
          </p:nvPr>
        </p:nvSpPr>
        <p:spPr/>
        <p:txBody>
          <a:bodyPr/>
          <a:lstStyle/>
          <a:p>
            <a:fld id="{55E91F85-25A9-453D-B2E2-C7CFD8136DD2}" type="slidenum">
              <a:rPr lang="en-SG" smtClean="0"/>
              <a:t>61</a:t>
            </a:fld>
            <a:endParaRPr lang="en-SG"/>
          </a:p>
        </p:txBody>
      </p:sp>
    </p:spTree>
    <p:extLst>
      <p:ext uri="{BB962C8B-B14F-4D97-AF65-F5344CB8AC3E}">
        <p14:creationId xmlns:p14="http://schemas.microsoft.com/office/powerpoint/2010/main" val="10530469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Following this, I would like to highlight this post and a reply to it that I find quite wholesome</a:t>
            </a:r>
          </a:p>
        </p:txBody>
      </p:sp>
      <p:sp>
        <p:nvSpPr>
          <p:cNvPr id="4" name="Slide Number Placeholder 3"/>
          <p:cNvSpPr>
            <a:spLocks noGrp="1"/>
          </p:cNvSpPr>
          <p:nvPr>
            <p:ph type="sldNum" sz="quarter" idx="5"/>
          </p:nvPr>
        </p:nvSpPr>
        <p:spPr/>
        <p:txBody>
          <a:bodyPr/>
          <a:lstStyle/>
          <a:p>
            <a:fld id="{55E91F85-25A9-453D-B2E2-C7CFD8136DD2}" type="slidenum">
              <a:rPr lang="en-SG" smtClean="0"/>
              <a:t>62</a:t>
            </a:fld>
            <a:endParaRPr lang="en-SG"/>
          </a:p>
        </p:txBody>
      </p:sp>
    </p:spTree>
    <p:extLst>
      <p:ext uri="{BB962C8B-B14F-4D97-AF65-F5344CB8AC3E}">
        <p14:creationId xmlns:p14="http://schemas.microsoft.com/office/powerpoint/2010/main" val="41559373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 that our lexicons didn’t pick out this peculiarity</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63</a:t>
            </a:fld>
            <a:endParaRPr lang="en-SG"/>
          </a:p>
        </p:txBody>
      </p:sp>
    </p:spTree>
    <p:extLst>
      <p:ext uri="{BB962C8B-B14F-4D97-AF65-F5344CB8AC3E}">
        <p14:creationId xmlns:p14="http://schemas.microsoft.com/office/powerpoint/2010/main" val="35751814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Seems to be nothing much, I guess there were no horrible events in this period either, </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64</a:t>
            </a:fld>
            <a:endParaRPr lang="en-SG"/>
          </a:p>
        </p:txBody>
      </p:sp>
    </p:spTree>
    <p:extLst>
      <p:ext uri="{BB962C8B-B14F-4D97-AF65-F5344CB8AC3E}">
        <p14:creationId xmlns:p14="http://schemas.microsoft.com/office/powerpoint/2010/main" val="14108199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API offers a few attributes, and I think it’d be interesting to see the different vectors of attacks people can create on climate change, and how much of it actually doesn’t relate to climate change itself, and just attacking the individual itself.  </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65</a:t>
            </a:fld>
            <a:endParaRPr lang="en-SG"/>
          </a:p>
        </p:txBody>
      </p:sp>
    </p:spTree>
    <p:extLst>
      <p:ext uri="{BB962C8B-B14F-4D97-AF65-F5344CB8AC3E}">
        <p14:creationId xmlns:p14="http://schemas.microsoft.com/office/powerpoint/2010/main" val="31877458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let’s continue.</a:t>
            </a:r>
          </a:p>
          <a:p>
            <a:r>
              <a:rPr lang="en-US" dirty="0"/>
              <a:t>So we will skip a few of them like flirtation &amp; </a:t>
            </a:r>
            <a:r>
              <a:rPr lang="en-US" dirty="0" err="1"/>
              <a:t>sexually_explicit</a:t>
            </a:r>
            <a:r>
              <a:rPr lang="en-US" dirty="0"/>
              <a:t> for obvious reasons</a:t>
            </a:r>
          </a:p>
          <a:p>
            <a:r>
              <a:rPr lang="en-US" dirty="0"/>
              <a:t>Starting off with Identity Attacks</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66</a:t>
            </a:fld>
            <a:endParaRPr lang="en-SG"/>
          </a:p>
        </p:txBody>
      </p:sp>
    </p:spTree>
    <p:extLst>
      <p:ext uri="{BB962C8B-B14F-4D97-AF65-F5344CB8AC3E}">
        <p14:creationId xmlns:p14="http://schemas.microsoft.com/office/powerpoint/2010/main" val="3277402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plot relative interest by country</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13</a:t>
            </a:fld>
            <a:endParaRPr lang="en-SG"/>
          </a:p>
        </p:txBody>
      </p:sp>
    </p:spTree>
    <p:extLst>
      <p:ext uri="{BB962C8B-B14F-4D97-AF65-F5344CB8AC3E}">
        <p14:creationId xmlns:p14="http://schemas.microsoft.com/office/powerpoint/2010/main" val="2406258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67</a:t>
            </a:fld>
            <a:endParaRPr lang="en-SG"/>
          </a:p>
        </p:txBody>
      </p:sp>
    </p:spTree>
    <p:extLst>
      <p:ext uri="{BB962C8B-B14F-4D97-AF65-F5344CB8AC3E}">
        <p14:creationId xmlns:p14="http://schemas.microsoft.com/office/powerpoint/2010/main" val="29003705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Insult</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68</a:t>
            </a:fld>
            <a:endParaRPr lang="en-SG"/>
          </a:p>
        </p:txBody>
      </p:sp>
    </p:spTree>
    <p:extLst>
      <p:ext uri="{BB962C8B-B14F-4D97-AF65-F5344CB8AC3E}">
        <p14:creationId xmlns:p14="http://schemas.microsoft.com/office/powerpoint/2010/main" val="6278942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Profanity</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69</a:t>
            </a:fld>
            <a:endParaRPr lang="en-SG"/>
          </a:p>
        </p:txBody>
      </p:sp>
    </p:spTree>
    <p:extLst>
      <p:ext uri="{BB962C8B-B14F-4D97-AF65-F5344CB8AC3E}">
        <p14:creationId xmlns:p14="http://schemas.microsoft.com/office/powerpoint/2010/main" val="2585335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Threat</a:t>
            </a:r>
            <a:endParaRPr lang="en-SG" sz="1200" dirty="0"/>
          </a:p>
        </p:txBody>
      </p:sp>
      <p:sp>
        <p:nvSpPr>
          <p:cNvPr id="4" name="Slide Number Placeholder 3"/>
          <p:cNvSpPr>
            <a:spLocks noGrp="1"/>
          </p:cNvSpPr>
          <p:nvPr>
            <p:ph type="sldNum" sz="quarter" idx="5"/>
          </p:nvPr>
        </p:nvSpPr>
        <p:spPr/>
        <p:txBody>
          <a:bodyPr/>
          <a:lstStyle/>
          <a:p>
            <a:fld id="{55E91F85-25A9-453D-B2E2-C7CFD8136DD2}" type="slidenum">
              <a:rPr lang="en-SG" smtClean="0"/>
              <a:t>70</a:t>
            </a:fld>
            <a:endParaRPr lang="en-SG"/>
          </a:p>
        </p:txBody>
      </p:sp>
    </p:spTree>
    <p:extLst>
      <p:ext uri="{BB962C8B-B14F-4D97-AF65-F5344CB8AC3E}">
        <p14:creationId xmlns:p14="http://schemas.microsoft.com/office/powerpoint/2010/main" val="9591527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Toxicity &amp; Severe toxicity</a:t>
            </a:r>
            <a:endParaRPr lang="en-SG" sz="1200" dirty="0"/>
          </a:p>
        </p:txBody>
      </p:sp>
      <p:sp>
        <p:nvSpPr>
          <p:cNvPr id="4" name="Slide Number Placeholder 3"/>
          <p:cNvSpPr>
            <a:spLocks noGrp="1"/>
          </p:cNvSpPr>
          <p:nvPr>
            <p:ph type="sldNum" sz="quarter" idx="5"/>
          </p:nvPr>
        </p:nvSpPr>
        <p:spPr/>
        <p:txBody>
          <a:bodyPr/>
          <a:lstStyle/>
          <a:p>
            <a:fld id="{55E91F85-25A9-453D-B2E2-C7CFD8136DD2}" type="slidenum">
              <a:rPr lang="en-SG" smtClean="0"/>
              <a:t>71</a:t>
            </a:fld>
            <a:endParaRPr lang="en-SG"/>
          </a:p>
        </p:txBody>
      </p:sp>
    </p:spTree>
    <p:extLst>
      <p:ext uri="{BB962C8B-B14F-4D97-AF65-F5344CB8AC3E}">
        <p14:creationId xmlns:p14="http://schemas.microsoft.com/office/powerpoint/2010/main" val="25612411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The darker the cells are, the higher the correlation and yeah, it makes sense</a:t>
            </a:r>
            <a:endParaRPr lang="en-SG" sz="1200" dirty="0"/>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We see that there is actually little to no correlation </a:t>
            </a:r>
          </a:p>
          <a:p>
            <a:pPr marL="0" indent="0">
              <a:buFont typeface="Arial" panose="020B0604020202020204" pitchFamily="34" charset="0"/>
              <a:buNone/>
            </a:pPr>
            <a:r>
              <a:rPr lang="en-US" sz="1200" dirty="0"/>
              <a:t>b/w score &amp; sentiment, as sentiment can be negative (</a:t>
            </a:r>
            <a:r>
              <a:rPr lang="en-US" sz="1200" dirty="0" err="1"/>
              <a:t>eg.</a:t>
            </a:r>
            <a:r>
              <a:rPr lang="en-US" sz="1200" dirty="0"/>
              <a:t> Anger, disappointment, sadness) and still gain a high score just due to how many people resonate with that in that time</a:t>
            </a:r>
          </a:p>
          <a:p>
            <a:pPr marL="0" indent="0">
              <a:buFont typeface="Arial" panose="020B0604020202020204" pitchFamily="34" charset="0"/>
              <a:buNone/>
            </a:pPr>
            <a:r>
              <a:rPr lang="en-US" sz="1200" dirty="0"/>
              <a:t>between the models, perhaps due to different scoring systems. </a:t>
            </a:r>
          </a:p>
          <a:p>
            <a:pPr marL="0" indent="0">
              <a:buFont typeface="Arial" panose="020B0604020202020204" pitchFamily="34" charset="0"/>
              <a:buNone/>
            </a:pPr>
            <a:r>
              <a:rPr lang="en-US" sz="1200" dirty="0"/>
              <a:t>However, as expected, there is some with regards to the perspectives.</a:t>
            </a:r>
          </a:p>
        </p:txBody>
      </p:sp>
      <p:sp>
        <p:nvSpPr>
          <p:cNvPr id="4" name="Slide Number Placeholder 3"/>
          <p:cNvSpPr>
            <a:spLocks noGrp="1"/>
          </p:cNvSpPr>
          <p:nvPr>
            <p:ph type="sldNum" sz="quarter" idx="5"/>
          </p:nvPr>
        </p:nvSpPr>
        <p:spPr/>
        <p:txBody>
          <a:bodyPr/>
          <a:lstStyle/>
          <a:p>
            <a:fld id="{55E91F85-25A9-453D-B2E2-C7CFD8136DD2}" type="slidenum">
              <a:rPr lang="en-SG" smtClean="0"/>
              <a:t>72</a:t>
            </a:fld>
            <a:endParaRPr lang="en-SG"/>
          </a:p>
        </p:txBody>
      </p:sp>
    </p:spTree>
    <p:extLst>
      <p:ext uri="{BB962C8B-B14F-4D97-AF65-F5344CB8AC3E}">
        <p14:creationId xmlns:p14="http://schemas.microsoft.com/office/powerpoint/2010/main" val="3288805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in particular, there’s emphasis on nuclear and solar</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73</a:t>
            </a:fld>
            <a:endParaRPr lang="en-SG"/>
          </a:p>
        </p:txBody>
      </p:sp>
    </p:spTree>
    <p:extLst>
      <p:ext uri="{BB962C8B-B14F-4D97-AF65-F5344CB8AC3E}">
        <p14:creationId xmlns:p14="http://schemas.microsoft.com/office/powerpoint/2010/main" val="3281909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5D5D5"/>
                </a:solidFill>
                <a:effectLst/>
                <a:latin typeface="Roboto" panose="02000000000000000000" pitchFamily="2" charset="0"/>
              </a:rPr>
              <a:t>Topic 1 could be Environmental science? More general</a:t>
            </a:r>
          </a:p>
          <a:p>
            <a:pPr algn="l"/>
            <a:r>
              <a:rPr lang="en-US" b="0" i="0" dirty="0">
                <a:solidFill>
                  <a:srgbClr val="D5D5D5"/>
                </a:solidFill>
                <a:effectLst/>
                <a:latin typeface="Roboto" panose="02000000000000000000" pitchFamily="2" charset="0"/>
              </a:rPr>
              <a:t>Topic 2 could be Sustainable energy? More specific, tells us "nuclear energy" is commonly associated with "good"</a:t>
            </a:r>
          </a:p>
        </p:txBody>
      </p:sp>
      <p:sp>
        <p:nvSpPr>
          <p:cNvPr id="4" name="Slide Number Placeholder 3"/>
          <p:cNvSpPr>
            <a:spLocks noGrp="1"/>
          </p:cNvSpPr>
          <p:nvPr>
            <p:ph type="sldNum" sz="quarter" idx="5"/>
          </p:nvPr>
        </p:nvSpPr>
        <p:spPr/>
        <p:txBody>
          <a:bodyPr/>
          <a:lstStyle/>
          <a:p>
            <a:fld id="{55E91F85-25A9-453D-B2E2-C7CFD8136DD2}" type="slidenum">
              <a:rPr lang="en-SG" smtClean="0"/>
              <a:t>74</a:t>
            </a:fld>
            <a:endParaRPr lang="en-SG"/>
          </a:p>
        </p:txBody>
      </p:sp>
    </p:spTree>
    <p:extLst>
      <p:ext uri="{BB962C8B-B14F-4D97-AF65-F5344CB8AC3E}">
        <p14:creationId xmlns:p14="http://schemas.microsoft.com/office/powerpoint/2010/main" val="29431089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75</a:t>
            </a:fld>
            <a:endParaRPr lang="en-SG"/>
          </a:p>
        </p:txBody>
      </p:sp>
    </p:spTree>
    <p:extLst>
      <p:ext uri="{BB962C8B-B14F-4D97-AF65-F5344CB8AC3E}">
        <p14:creationId xmlns:p14="http://schemas.microsoft.com/office/powerpoint/2010/main" val="5418885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76</a:t>
            </a:fld>
            <a:endParaRPr lang="en-SG"/>
          </a:p>
        </p:txBody>
      </p:sp>
    </p:spTree>
    <p:extLst>
      <p:ext uri="{BB962C8B-B14F-4D97-AF65-F5344CB8AC3E}">
        <p14:creationId xmlns:p14="http://schemas.microsoft.com/office/powerpoint/2010/main" val="125670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metro</a:t>
            </a:r>
            <a:endParaRPr lang="en-SG" sz="1200" dirty="0"/>
          </a:p>
        </p:txBody>
      </p:sp>
      <p:sp>
        <p:nvSpPr>
          <p:cNvPr id="4" name="Slide Number Placeholder 3"/>
          <p:cNvSpPr>
            <a:spLocks noGrp="1"/>
          </p:cNvSpPr>
          <p:nvPr>
            <p:ph type="sldNum" sz="quarter" idx="5"/>
          </p:nvPr>
        </p:nvSpPr>
        <p:spPr/>
        <p:txBody>
          <a:bodyPr/>
          <a:lstStyle/>
          <a:p>
            <a:fld id="{55E91F85-25A9-453D-B2E2-C7CFD8136DD2}" type="slidenum">
              <a:rPr lang="en-SG" smtClean="0"/>
              <a:t>14</a:t>
            </a:fld>
            <a:endParaRPr lang="en-SG"/>
          </a:p>
        </p:txBody>
      </p:sp>
    </p:spTree>
    <p:extLst>
      <p:ext uri="{BB962C8B-B14F-4D97-AF65-F5344CB8AC3E}">
        <p14:creationId xmlns:p14="http://schemas.microsoft.com/office/powerpoint/2010/main" val="23018188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as the title suggests, it was a discussion on whether climate change was real. The people were all Americans</a:t>
            </a:r>
          </a:p>
          <a:p>
            <a:r>
              <a:rPr lang="en-US" dirty="0"/>
              <a:t>The row highlighted green is the most liked comment</a:t>
            </a:r>
          </a:p>
          <a:p>
            <a:r>
              <a:rPr lang="en-US" dirty="0"/>
              <a:t>If you haven’t seen Jubilee’s videos, I’d recommend them, they do and talk about really fun and interesting stuff :)</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77</a:t>
            </a:fld>
            <a:endParaRPr lang="en-SG"/>
          </a:p>
        </p:txBody>
      </p:sp>
    </p:spTree>
    <p:extLst>
      <p:ext uri="{BB962C8B-B14F-4D97-AF65-F5344CB8AC3E}">
        <p14:creationId xmlns:p14="http://schemas.microsoft.com/office/powerpoint/2010/main" val="6039854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briefly touch on some of the others if they have either been discussed before or are not very relevant, so we can have a more holistic view</a:t>
            </a:r>
          </a:p>
          <a:p>
            <a:r>
              <a:rPr lang="en-US" dirty="0"/>
              <a:t>Was …</a:t>
            </a:r>
          </a:p>
          <a:p>
            <a:r>
              <a:rPr lang="en-US" dirty="0"/>
              <a:t>Dominated by a </a:t>
            </a:r>
            <a:r>
              <a:rPr lang="en-US" dirty="0" err="1"/>
              <a:t>fortnite</a:t>
            </a:r>
            <a:r>
              <a:rPr lang="en-US" dirty="0"/>
              <a:t>…</a:t>
            </a:r>
          </a:p>
        </p:txBody>
      </p:sp>
      <p:sp>
        <p:nvSpPr>
          <p:cNvPr id="4" name="Slide Number Placeholder 3"/>
          <p:cNvSpPr>
            <a:spLocks noGrp="1"/>
          </p:cNvSpPr>
          <p:nvPr>
            <p:ph type="sldNum" sz="quarter" idx="5"/>
          </p:nvPr>
        </p:nvSpPr>
        <p:spPr/>
        <p:txBody>
          <a:bodyPr/>
          <a:lstStyle/>
          <a:p>
            <a:fld id="{55E91F85-25A9-453D-B2E2-C7CFD8136DD2}" type="slidenum">
              <a:rPr lang="en-SG" smtClean="0"/>
              <a:t>78</a:t>
            </a:fld>
            <a:endParaRPr lang="en-SG"/>
          </a:p>
        </p:txBody>
      </p:sp>
    </p:spTree>
    <p:extLst>
      <p:ext uri="{BB962C8B-B14F-4D97-AF65-F5344CB8AC3E}">
        <p14:creationId xmlns:p14="http://schemas.microsoft.com/office/powerpoint/2010/main" val="449624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i="0" dirty="0" err="1">
                <a:solidFill>
                  <a:srgbClr val="E8EAED"/>
                </a:solidFill>
                <a:effectLst/>
                <a:latin typeface="Roboto" panose="02000000000000000000" pitchFamily="2" charset="0"/>
              </a:rPr>
              <a:t>kurts</a:t>
            </a:r>
            <a:r>
              <a:rPr lang="en-SG" b="0" i="0" dirty="0" err="1">
                <a:solidFill>
                  <a:srgbClr val="BDC1C6"/>
                </a:solidFill>
                <a:effectLst/>
                <a:latin typeface="Roboto" panose="02000000000000000000" pitchFamily="2" charset="0"/>
              </a:rPr>
              <a:t>·</a:t>
            </a:r>
            <a:r>
              <a:rPr lang="en-SG" b="0" i="0" dirty="0" err="1">
                <a:solidFill>
                  <a:srgbClr val="E8EAED"/>
                </a:solidFill>
                <a:effectLst/>
                <a:latin typeface="Roboto" panose="02000000000000000000" pitchFamily="2" charset="0"/>
              </a:rPr>
              <a:t>guh</a:t>
            </a:r>
            <a:r>
              <a:rPr lang="en-SG" b="0" i="0" dirty="0" err="1">
                <a:solidFill>
                  <a:srgbClr val="BDC1C6"/>
                </a:solidFill>
                <a:effectLst/>
                <a:latin typeface="Roboto" panose="02000000000000000000" pitchFamily="2" charset="0"/>
              </a:rPr>
              <a:t>·</a:t>
            </a:r>
            <a:r>
              <a:rPr lang="en-SG" b="0" i="0" dirty="0" err="1">
                <a:solidFill>
                  <a:srgbClr val="E8EAED"/>
                </a:solidFill>
                <a:effectLst/>
                <a:latin typeface="Roboto" panose="02000000000000000000" pitchFamily="2" charset="0"/>
              </a:rPr>
              <a:t>zaakt</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79</a:t>
            </a:fld>
            <a:endParaRPr lang="en-SG"/>
          </a:p>
        </p:txBody>
      </p:sp>
    </p:spTree>
    <p:extLst>
      <p:ext uri="{BB962C8B-B14F-4D97-AF65-F5344CB8AC3E}">
        <p14:creationId xmlns:p14="http://schemas.microsoft.com/office/powerpoint/2010/main" val="11106616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80</a:t>
            </a:fld>
            <a:endParaRPr lang="en-SG"/>
          </a:p>
        </p:txBody>
      </p:sp>
    </p:spTree>
    <p:extLst>
      <p:ext uri="{BB962C8B-B14F-4D97-AF65-F5344CB8AC3E}">
        <p14:creationId xmlns:p14="http://schemas.microsoft.com/office/powerpoint/2010/main" val="17870847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81</a:t>
            </a:fld>
            <a:endParaRPr lang="en-SG"/>
          </a:p>
        </p:txBody>
      </p:sp>
    </p:spTree>
    <p:extLst>
      <p:ext uri="{BB962C8B-B14F-4D97-AF65-F5344CB8AC3E}">
        <p14:creationId xmlns:p14="http://schemas.microsoft.com/office/powerpoint/2010/main" val="42865180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82</a:t>
            </a:fld>
            <a:endParaRPr lang="en-SG"/>
          </a:p>
        </p:txBody>
      </p:sp>
    </p:spTree>
    <p:extLst>
      <p:ext uri="{BB962C8B-B14F-4D97-AF65-F5344CB8AC3E}">
        <p14:creationId xmlns:p14="http://schemas.microsoft.com/office/powerpoint/2010/main" val="38254118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this inspired a whole load of videos within a period, as you can see it’s mostly green +-2 months</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83</a:t>
            </a:fld>
            <a:endParaRPr lang="en-SG"/>
          </a:p>
        </p:txBody>
      </p:sp>
    </p:spTree>
    <p:extLst>
      <p:ext uri="{BB962C8B-B14F-4D97-AF65-F5344CB8AC3E}">
        <p14:creationId xmlns:p14="http://schemas.microsoft.com/office/powerpoint/2010/main" val="2450275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84</a:t>
            </a:fld>
            <a:endParaRPr lang="en-SG"/>
          </a:p>
        </p:txBody>
      </p:sp>
    </p:spTree>
    <p:extLst>
      <p:ext uri="{BB962C8B-B14F-4D97-AF65-F5344CB8AC3E}">
        <p14:creationId xmlns:p14="http://schemas.microsoft.com/office/powerpoint/2010/main" val="21302143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85</a:t>
            </a:fld>
            <a:endParaRPr lang="en-SG"/>
          </a:p>
        </p:txBody>
      </p:sp>
    </p:spTree>
    <p:extLst>
      <p:ext uri="{BB962C8B-B14F-4D97-AF65-F5344CB8AC3E}">
        <p14:creationId xmlns:p14="http://schemas.microsoft.com/office/powerpoint/2010/main" val="4139961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86</a:t>
            </a:fld>
            <a:endParaRPr lang="en-SG"/>
          </a:p>
        </p:txBody>
      </p:sp>
    </p:spTree>
    <p:extLst>
      <p:ext uri="{BB962C8B-B14F-4D97-AF65-F5344CB8AC3E}">
        <p14:creationId xmlns:p14="http://schemas.microsoft.com/office/powerpoint/2010/main" val="391918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Most are in the U.S, but those that are not are annotated</a:t>
            </a:r>
            <a:endParaRPr lang="en-SG" sz="1200" dirty="0"/>
          </a:p>
        </p:txBody>
      </p:sp>
      <p:sp>
        <p:nvSpPr>
          <p:cNvPr id="4" name="Slide Number Placeholder 3"/>
          <p:cNvSpPr>
            <a:spLocks noGrp="1"/>
          </p:cNvSpPr>
          <p:nvPr>
            <p:ph type="sldNum" sz="quarter" idx="5"/>
          </p:nvPr>
        </p:nvSpPr>
        <p:spPr/>
        <p:txBody>
          <a:bodyPr/>
          <a:lstStyle/>
          <a:p>
            <a:fld id="{55E91F85-25A9-453D-B2E2-C7CFD8136DD2}" type="slidenum">
              <a:rPr lang="en-SG" smtClean="0"/>
              <a:t>15</a:t>
            </a:fld>
            <a:endParaRPr lang="en-SG"/>
          </a:p>
        </p:txBody>
      </p:sp>
    </p:spTree>
    <p:extLst>
      <p:ext uri="{BB962C8B-B14F-4D97-AF65-F5344CB8AC3E}">
        <p14:creationId xmlns:p14="http://schemas.microsoft.com/office/powerpoint/2010/main" val="18731907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recent times</a:t>
            </a:r>
          </a:p>
        </p:txBody>
      </p:sp>
      <p:sp>
        <p:nvSpPr>
          <p:cNvPr id="4" name="Slide Number Placeholder 3"/>
          <p:cNvSpPr>
            <a:spLocks noGrp="1"/>
          </p:cNvSpPr>
          <p:nvPr>
            <p:ph type="sldNum" sz="quarter" idx="5"/>
          </p:nvPr>
        </p:nvSpPr>
        <p:spPr/>
        <p:txBody>
          <a:bodyPr/>
          <a:lstStyle/>
          <a:p>
            <a:fld id="{55E91F85-25A9-453D-B2E2-C7CFD8136DD2}" type="slidenum">
              <a:rPr lang="en-SG" smtClean="0"/>
              <a:t>87</a:t>
            </a:fld>
            <a:endParaRPr lang="en-SG"/>
          </a:p>
        </p:txBody>
      </p:sp>
    </p:spTree>
    <p:extLst>
      <p:ext uri="{BB962C8B-B14F-4D97-AF65-F5344CB8AC3E}">
        <p14:creationId xmlns:p14="http://schemas.microsoft.com/office/powerpoint/2010/main" val="41892440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this awesome animation by NASA showing how temperatures have risen throughout the months, throughout the years</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88</a:t>
            </a:fld>
            <a:endParaRPr lang="en-SG"/>
          </a:p>
        </p:txBody>
      </p:sp>
    </p:spTree>
    <p:extLst>
      <p:ext uri="{BB962C8B-B14F-4D97-AF65-F5344CB8AC3E}">
        <p14:creationId xmlns:p14="http://schemas.microsoft.com/office/powerpoint/2010/main" val="16083371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E91F85-25A9-453D-B2E2-C7CFD8136DD2}" type="slidenum">
              <a:rPr lang="en-SG" smtClean="0"/>
              <a:t>89</a:t>
            </a:fld>
            <a:endParaRPr lang="en-SG"/>
          </a:p>
        </p:txBody>
      </p:sp>
    </p:spTree>
    <p:extLst>
      <p:ext uri="{BB962C8B-B14F-4D97-AF65-F5344CB8AC3E}">
        <p14:creationId xmlns:p14="http://schemas.microsoft.com/office/powerpoint/2010/main" val="24949614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LIKES cannot go negative, so most will near 0, so it may not be very worthwhile to investigate</a:t>
            </a:r>
          </a:p>
          <a:p>
            <a:r>
              <a:rPr lang="en-US" dirty="0">
                <a:solidFill>
                  <a:srgbClr val="FF0000"/>
                </a:solidFill>
              </a:rPr>
              <a:t>CAN END HERE, THE REST ARE JUST PLOTS SINCE WE WENT OVER THE CRUCIAL EVENTS</a:t>
            </a:r>
            <a:endParaRPr lang="en-SG" dirty="0">
              <a:solidFill>
                <a:srgbClr val="FF0000"/>
              </a:solidFill>
            </a:endParaRPr>
          </a:p>
        </p:txBody>
      </p:sp>
      <p:sp>
        <p:nvSpPr>
          <p:cNvPr id="4" name="Slide Number Placeholder 3"/>
          <p:cNvSpPr>
            <a:spLocks noGrp="1"/>
          </p:cNvSpPr>
          <p:nvPr>
            <p:ph type="sldNum" sz="quarter" idx="5"/>
          </p:nvPr>
        </p:nvSpPr>
        <p:spPr/>
        <p:txBody>
          <a:bodyPr/>
          <a:lstStyle/>
          <a:p>
            <a:fld id="{55E91F85-25A9-453D-B2E2-C7CFD8136DD2}" type="slidenum">
              <a:rPr lang="en-SG" smtClean="0"/>
              <a:t>90</a:t>
            </a:fld>
            <a:endParaRPr lang="en-SG"/>
          </a:p>
        </p:txBody>
      </p:sp>
    </p:spTree>
    <p:extLst>
      <p:ext uri="{BB962C8B-B14F-4D97-AF65-F5344CB8AC3E}">
        <p14:creationId xmlns:p14="http://schemas.microsoft.com/office/powerpoint/2010/main" val="19731729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Scatterplot distribution of all comments</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91</a:t>
            </a:fld>
            <a:endParaRPr lang="en-SG"/>
          </a:p>
        </p:txBody>
      </p:sp>
    </p:spTree>
    <p:extLst>
      <p:ext uri="{BB962C8B-B14F-4D97-AF65-F5344CB8AC3E}">
        <p14:creationId xmlns:p14="http://schemas.microsoft.com/office/powerpoint/2010/main" val="38681520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NRC is flipped</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92</a:t>
            </a:fld>
            <a:endParaRPr lang="en-SG"/>
          </a:p>
        </p:txBody>
      </p:sp>
    </p:spTree>
    <p:extLst>
      <p:ext uri="{BB962C8B-B14F-4D97-AF65-F5344CB8AC3E}">
        <p14:creationId xmlns:p14="http://schemas.microsoft.com/office/powerpoint/2010/main" val="39953657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93</a:t>
            </a:fld>
            <a:endParaRPr lang="en-SG"/>
          </a:p>
        </p:txBody>
      </p:sp>
    </p:spTree>
    <p:extLst>
      <p:ext uri="{BB962C8B-B14F-4D97-AF65-F5344CB8AC3E}">
        <p14:creationId xmlns:p14="http://schemas.microsoft.com/office/powerpoint/2010/main" val="12416110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1-dimensional</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94</a:t>
            </a:fld>
            <a:endParaRPr lang="en-SG"/>
          </a:p>
        </p:txBody>
      </p:sp>
    </p:spTree>
    <p:extLst>
      <p:ext uri="{BB962C8B-B14F-4D97-AF65-F5344CB8AC3E}">
        <p14:creationId xmlns:p14="http://schemas.microsoft.com/office/powerpoint/2010/main" val="29701008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95</a:t>
            </a:fld>
            <a:endParaRPr lang="en-SG"/>
          </a:p>
        </p:txBody>
      </p:sp>
    </p:spTree>
    <p:extLst>
      <p:ext uri="{BB962C8B-B14F-4D97-AF65-F5344CB8AC3E}">
        <p14:creationId xmlns:p14="http://schemas.microsoft.com/office/powerpoint/2010/main" val="21628735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96</a:t>
            </a:fld>
            <a:endParaRPr lang="en-SG"/>
          </a:p>
        </p:txBody>
      </p:sp>
    </p:spTree>
    <p:extLst>
      <p:ext uri="{BB962C8B-B14F-4D97-AF65-F5344CB8AC3E}">
        <p14:creationId xmlns:p14="http://schemas.microsoft.com/office/powerpoint/2010/main" val="2320122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see Greta Thunberg, strikes, protests, and also Brainly and the 2021 UN CCC. Preliminarily, Brainly … We will see what is significant about the 2021 UN Conference later.</a:t>
            </a:r>
            <a:endParaRPr lang="en-SG" sz="1200" dirty="0"/>
          </a:p>
        </p:txBody>
      </p:sp>
      <p:sp>
        <p:nvSpPr>
          <p:cNvPr id="4" name="Slide Number Placeholder 3"/>
          <p:cNvSpPr>
            <a:spLocks noGrp="1"/>
          </p:cNvSpPr>
          <p:nvPr>
            <p:ph type="sldNum" sz="quarter" idx="5"/>
          </p:nvPr>
        </p:nvSpPr>
        <p:spPr/>
        <p:txBody>
          <a:bodyPr/>
          <a:lstStyle/>
          <a:p>
            <a:fld id="{55E91F85-25A9-453D-B2E2-C7CFD8136DD2}" type="slidenum">
              <a:rPr lang="en-SG" smtClean="0"/>
              <a:t>16</a:t>
            </a:fld>
            <a:endParaRPr lang="en-SG"/>
          </a:p>
        </p:txBody>
      </p:sp>
    </p:spTree>
    <p:extLst>
      <p:ext uri="{BB962C8B-B14F-4D97-AF65-F5344CB8AC3E}">
        <p14:creationId xmlns:p14="http://schemas.microsoft.com/office/powerpoint/2010/main" val="4182688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97</a:t>
            </a:fld>
            <a:endParaRPr lang="en-SG"/>
          </a:p>
        </p:txBody>
      </p:sp>
    </p:spTree>
    <p:extLst>
      <p:ext uri="{BB962C8B-B14F-4D97-AF65-F5344CB8AC3E}">
        <p14:creationId xmlns:p14="http://schemas.microsoft.com/office/powerpoint/2010/main" val="16270948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sure why they are flipped?</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98</a:t>
            </a:fld>
            <a:endParaRPr lang="en-SG"/>
          </a:p>
        </p:txBody>
      </p:sp>
    </p:spTree>
    <p:extLst>
      <p:ext uri="{BB962C8B-B14F-4D97-AF65-F5344CB8AC3E}">
        <p14:creationId xmlns:p14="http://schemas.microsoft.com/office/powerpoint/2010/main" val="12461322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respective standard deviation will be zero and so will the denominator of the fraction. Thus, the correlation will be </a:t>
            </a:r>
            <a:r>
              <a:rPr lang="en-US" dirty="0" err="1"/>
              <a:t>NaN</a:t>
            </a:r>
            <a:r>
              <a:rPr lang="en-US" dirty="0"/>
              <a:t>.</a:t>
            </a:r>
            <a:endParaRPr lang="en-SG" sz="1200" dirty="0"/>
          </a:p>
        </p:txBody>
      </p:sp>
      <p:sp>
        <p:nvSpPr>
          <p:cNvPr id="4" name="Slide Number Placeholder 3"/>
          <p:cNvSpPr>
            <a:spLocks noGrp="1"/>
          </p:cNvSpPr>
          <p:nvPr>
            <p:ph type="sldNum" sz="quarter" idx="5"/>
          </p:nvPr>
        </p:nvSpPr>
        <p:spPr/>
        <p:txBody>
          <a:bodyPr/>
          <a:lstStyle/>
          <a:p>
            <a:fld id="{55E91F85-25A9-453D-B2E2-C7CFD8136DD2}" type="slidenum">
              <a:rPr lang="en-SG" smtClean="0"/>
              <a:t>99</a:t>
            </a:fld>
            <a:endParaRPr lang="en-SG"/>
          </a:p>
        </p:txBody>
      </p:sp>
    </p:spTree>
    <p:extLst>
      <p:ext uri="{BB962C8B-B14F-4D97-AF65-F5344CB8AC3E}">
        <p14:creationId xmlns:p14="http://schemas.microsoft.com/office/powerpoint/2010/main" val="5960670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which I feel is </a:t>
            </a:r>
            <a:r>
              <a:rPr lang="en-US" sz="1200" dirty="0">
                <a:solidFill>
                  <a:srgbClr val="3F3F3F"/>
                </a:solidFill>
              </a:rPr>
              <a:t>tolerable, but of course zooming into smaller time frames, the impact would be more significant</a:t>
            </a:r>
          </a:p>
        </p:txBody>
      </p:sp>
      <p:sp>
        <p:nvSpPr>
          <p:cNvPr id="4" name="Slide Number Placeholder 3"/>
          <p:cNvSpPr>
            <a:spLocks noGrp="1"/>
          </p:cNvSpPr>
          <p:nvPr>
            <p:ph type="sldNum" sz="quarter" idx="5"/>
          </p:nvPr>
        </p:nvSpPr>
        <p:spPr/>
        <p:txBody>
          <a:bodyPr/>
          <a:lstStyle/>
          <a:p>
            <a:fld id="{55E91F85-25A9-453D-B2E2-C7CFD8136DD2}" type="slidenum">
              <a:rPr lang="en-SG" smtClean="0"/>
              <a:t>100</a:t>
            </a:fld>
            <a:endParaRPr lang="en-SG"/>
          </a:p>
        </p:txBody>
      </p:sp>
    </p:spTree>
    <p:extLst>
      <p:ext uri="{BB962C8B-B14F-4D97-AF65-F5344CB8AC3E}">
        <p14:creationId xmlns:p14="http://schemas.microsoft.com/office/powerpoint/2010/main" val="536906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really like n-grams, but similar in the sense that this emotion often comes with this other emotion, </a:t>
            </a:r>
            <a:r>
              <a:rPr lang="en-US" dirty="0" err="1"/>
              <a:t>etc</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101</a:t>
            </a:fld>
            <a:endParaRPr lang="en-SG"/>
          </a:p>
        </p:txBody>
      </p:sp>
    </p:spTree>
    <p:extLst>
      <p:ext uri="{BB962C8B-B14F-4D97-AF65-F5344CB8AC3E}">
        <p14:creationId xmlns:p14="http://schemas.microsoft.com/office/powerpoint/2010/main" val="41658284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 think </a:t>
            </a:r>
            <a:r>
              <a:rPr lang="en-US" dirty="0" err="1"/>
              <a:t>youtube</a:t>
            </a:r>
            <a:r>
              <a:rPr lang="en-US" dirty="0"/>
              <a:t> videos have really high potential to engage with the video content itself instead of just being limited to the comment section</a:t>
            </a:r>
          </a:p>
          <a:p>
            <a:endParaRPr lang="en-US" dirty="0"/>
          </a:p>
          <a:p>
            <a:r>
              <a:rPr lang="en-US" dirty="0"/>
              <a:t>2. You guys might have noticed I wasn’t really able to gather the geographic origin of the users, due to limitation of the platforms these comments were posted on. Reddit doesn’t make age, gender, location information public, </a:t>
            </a:r>
            <a:r>
              <a:rPr lang="en-US" dirty="0" err="1"/>
              <a:t>Youtube</a:t>
            </a:r>
            <a:r>
              <a:rPr lang="en-US" dirty="0"/>
              <a:t> allows only content creators to view demographics of their own videos, while Twitter &amp; Facebook do display these information but sadly due to the API limitations previously mentioned, we’re not able to get the relevant data.</a:t>
            </a:r>
          </a:p>
          <a:p>
            <a:endParaRPr lang="en-US" dirty="0"/>
          </a:p>
          <a:p>
            <a:r>
              <a:rPr lang="en-US" dirty="0"/>
              <a:t>However in future if policies or API limitations change, this data would be very useful in perhaps revealing more peculiarities or consistencies in our observations. </a:t>
            </a:r>
          </a:p>
          <a:p>
            <a:r>
              <a:rPr lang="en-US" dirty="0"/>
              <a:t>Additionally, I really see some potential to go deeper with the Google Search Interest data we previously covered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importantly, I think having this question in mind - </a:t>
            </a:r>
            <a:r>
              <a:rPr lang="en-US" sz="1200" dirty="0"/>
              <a:t>What people are saying what from where? And why? - </a:t>
            </a:r>
            <a:r>
              <a:rPr lang="en-US" dirty="0"/>
              <a:t>can help us answer a lot of questions regarding social and political issues in general and therefore also in climate change.</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104</a:t>
            </a:fld>
            <a:endParaRPr lang="en-SG"/>
          </a:p>
        </p:txBody>
      </p:sp>
    </p:spTree>
    <p:extLst>
      <p:ext uri="{BB962C8B-B14F-4D97-AF65-F5344CB8AC3E}">
        <p14:creationId xmlns:p14="http://schemas.microsoft.com/office/powerpoint/2010/main" val="25782971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explored persona related to climate change, when people think what about these persona</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105</a:t>
            </a:fld>
            <a:endParaRPr lang="en-SG"/>
          </a:p>
        </p:txBody>
      </p:sp>
    </p:spTree>
    <p:extLst>
      <p:ext uri="{BB962C8B-B14F-4D97-AF65-F5344CB8AC3E}">
        <p14:creationId xmlns:p14="http://schemas.microsoft.com/office/powerpoint/2010/main" val="29759001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Any questions?</a:t>
            </a:r>
            <a:endParaRPr lang="en-SG" dirty="0"/>
          </a:p>
        </p:txBody>
      </p:sp>
      <p:sp>
        <p:nvSpPr>
          <p:cNvPr id="4" name="Slide Number Placeholder 3"/>
          <p:cNvSpPr>
            <a:spLocks noGrp="1"/>
          </p:cNvSpPr>
          <p:nvPr>
            <p:ph type="sldNum" sz="quarter" idx="5"/>
          </p:nvPr>
        </p:nvSpPr>
        <p:spPr/>
        <p:txBody>
          <a:bodyPr/>
          <a:lstStyle/>
          <a:p>
            <a:fld id="{55E91F85-25A9-453D-B2E2-C7CFD8136DD2}" type="slidenum">
              <a:rPr lang="en-SG" smtClean="0"/>
              <a:t>106</a:t>
            </a:fld>
            <a:endParaRPr lang="en-SG"/>
          </a:p>
        </p:txBody>
      </p:sp>
    </p:spTree>
    <p:extLst>
      <p:ext uri="{BB962C8B-B14F-4D97-AF65-F5344CB8AC3E}">
        <p14:creationId xmlns:p14="http://schemas.microsoft.com/office/powerpoint/2010/main" val="67632975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for Q&amp;A to be asked</a:t>
            </a:r>
          </a:p>
          <a:p>
            <a:endParaRPr lang="en-US" dirty="0"/>
          </a:p>
          <a:p>
            <a:pPr marL="228600" indent="-228600">
              <a:buAutoNum type="arabicPeriod"/>
            </a:pPr>
            <a:r>
              <a:rPr lang="en-US" dirty="0"/>
              <a:t>Definitely working with the data in general, but more so with larger datasets like Reddit’s, file was about 3gb and computation times were extremely long. There were instances where my runtime either disconnected and the whole execution </a:t>
            </a:r>
            <a:r>
              <a:rPr lang="en-US" dirty="0" err="1"/>
              <a:t>didn</a:t>
            </a:r>
            <a:r>
              <a:rPr lang="en-SG" dirty="0"/>
              <a:t>’t finish after waiting for a few hours, or just had some random timeouts that I didn’t even know was a thing. Splitting terminals and just praying often helped. So actually my computer’s the one having many sleepless nights, not me</a:t>
            </a:r>
            <a:br>
              <a:rPr lang="en-SG" dirty="0"/>
            </a:br>
            <a:r>
              <a:rPr lang="en-SG" dirty="0"/>
              <a:t>…</a:t>
            </a:r>
            <a:br>
              <a:rPr lang="en-SG" dirty="0"/>
            </a:br>
            <a:r>
              <a:rPr lang="en-SG" dirty="0"/>
              <a:t>Lazy </a:t>
            </a:r>
            <a:r>
              <a:rPr lang="en-SG" dirty="0" err="1"/>
              <a:t>dataframes</a:t>
            </a:r>
            <a:r>
              <a:rPr lang="en-SG" dirty="0"/>
              <a:t> which means not reading all the columns into memory, only those I really needed to or working with sizable chunks of the </a:t>
            </a:r>
            <a:r>
              <a:rPr lang="en-SG" dirty="0" err="1"/>
              <a:t>dataframe</a:t>
            </a:r>
            <a:r>
              <a:rPr lang="en-SG" dirty="0"/>
              <a:t> at a time</a:t>
            </a:r>
          </a:p>
          <a:p>
            <a:pPr marL="228600" indent="-228600">
              <a:buAutoNum type="arabicPeriod"/>
            </a:pPr>
            <a:r>
              <a:rPr lang="en-SG" dirty="0"/>
              <a:t>Another painful aspect was working with quota limitations, namely gathering </a:t>
            </a:r>
            <a:r>
              <a:rPr lang="en-SG" dirty="0" err="1"/>
              <a:t>youtube</a:t>
            </a:r>
            <a:r>
              <a:rPr lang="en-SG" dirty="0"/>
              <a:t> data via APIs and Perspective API.  For the  </a:t>
            </a:r>
            <a:r>
              <a:rPr lang="en-SG" dirty="0" err="1"/>
              <a:t>youtube</a:t>
            </a:r>
            <a:r>
              <a:rPr lang="en-SG" dirty="0"/>
              <a:t> one, there were like 140k calls or </a:t>
            </a:r>
            <a:r>
              <a:rPr lang="en-SG" dirty="0" err="1"/>
              <a:t>sth</a:t>
            </a:r>
            <a:r>
              <a:rPr lang="en-SG" dirty="0"/>
              <a:t>, and I could only use 10k per day, so I used 6 </a:t>
            </a:r>
            <a:r>
              <a:rPr lang="en-SG" dirty="0" err="1"/>
              <a:t>gmail</a:t>
            </a:r>
            <a:r>
              <a:rPr lang="en-SG" dirty="0"/>
              <a:t> accounts  to get it done in like 2 days or so. Otherwise it could have easily taken me 2 weeks just to get the data. Similarly for the perspective API, but the volume of comments to </a:t>
            </a:r>
            <a:r>
              <a:rPr lang="en-SG" dirty="0" err="1"/>
              <a:t>analyze</a:t>
            </a:r>
            <a:r>
              <a:rPr lang="en-SG" dirty="0"/>
              <a:t> wasn’t as much, but it was still a bit painful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SG" dirty="0"/>
              <a:t>A non-technical aspect would definitely be the </a:t>
            </a:r>
            <a:r>
              <a:rPr lang="en-US" dirty="0"/>
              <a:t>Interpretation and Representation of analysis. Like how would I show this, which aspects do I emphasize, which comments to pick, </a:t>
            </a:r>
            <a:r>
              <a:rPr lang="en-US" dirty="0" err="1"/>
              <a:t>etc</a:t>
            </a:r>
            <a:br>
              <a:rPr lang="en-US" dirty="0"/>
            </a:br>
            <a:r>
              <a:rPr lang="en-US" dirty="0"/>
              <a:t>Inherent bias involved in going thru the comments, since I’m supposed to present something on climate change even while other events might be occurring in tandem with climate change</a:t>
            </a:r>
            <a:br>
              <a:rPr lang="en-US" dirty="0"/>
            </a:br>
            <a:r>
              <a:rPr lang="en-US" dirty="0"/>
              <a:t>We zoomed in on things that stuck out to us (peculiarities), or extremities but as sentiment analysis generally works with a lot of data, we are only able to get a breadth of knowledge and while we can certainly go in depth in smaller time periods or more specific keywords, it might be difficult to find what we want to look for, especially if trends make sense. Like we as humans tend to question why it doesn’t make sense, not why it makes sense.</a:t>
            </a:r>
          </a:p>
        </p:txBody>
      </p:sp>
      <p:sp>
        <p:nvSpPr>
          <p:cNvPr id="4" name="Slide Number Placeholder 3"/>
          <p:cNvSpPr>
            <a:spLocks noGrp="1"/>
          </p:cNvSpPr>
          <p:nvPr>
            <p:ph type="sldNum" sz="quarter" idx="5"/>
          </p:nvPr>
        </p:nvSpPr>
        <p:spPr/>
        <p:txBody>
          <a:bodyPr/>
          <a:lstStyle/>
          <a:p>
            <a:fld id="{55E91F85-25A9-453D-B2E2-C7CFD8136DD2}" type="slidenum">
              <a:rPr lang="en-SG" smtClean="0"/>
              <a:t>107</a:t>
            </a:fld>
            <a:endParaRPr lang="en-SG"/>
          </a:p>
        </p:txBody>
      </p:sp>
    </p:spTree>
    <p:extLst>
      <p:ext uri="{BB962C8B-B14F-4D97-AF65-F5344CB8AC3E}">
        <p14:creationId xmlns:p14="http://schemas.microsoft.com/office/powerpoint/2010/main" val="967098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9234C5-9788-4EB3-A111-30FE0AADCE35}" type="datetimeFigureOut">
              <a:rPr lang="en-SG" smtClean="0"/>
              <a:t>17/8/2023</a:t>
            </a:fld>
            <a:endParaRPr lang="en-SG"/>
          </a:p>
        </p:txBody>
      </p:sp>
      <p:sp>
        <p:nvSpPr>
          <p:cNvPr id="5" name="Footer Placeholder 4"/>
          <p:cNvSpPr>
            <a:spLocks noGrp="1"/>
          </p:cNvSpPr>
          <p:nvPr>
            <p:ph type="ftr" sz="quarter" idx="11"/>
          </p:nvPr>
        </p:nvSpPr>
        <p:spPr>
          <a:xfrm>
            <a:off x="2416500" y="329307"/>
            <a:ext cx="4973915" cy="309201"/>
          </a:xfrm>
        </p:spPr>
        <p:txBody>
          <a:bodyPr/>
          <a:lstStyle/>
          <a:p>
            <a:endParaRPr lang="en-SG"/>
          </a:p>
        </p:txBody>
      </p:sp>
      <p:sp>
        <p:nvSpPr>
          <p:cNvPr id="6" name="Slide Number Placeholder 5"/>
          <p:cNvSpPr>
            <a:spLocks noGrp="1"/>
          </p:cNvSpPr>
          <p:nvPr>
            <p:ph type="sldNum" sz="quarter" idx="12"/>
          </p:nvPr>
        </p:nvSpPr>
        <p:spPr>
          <a:xfrm>
            <a:off x="1437664" y="798973"/>
            <a:ext cx="811019" cy="503578"/>
          </a:xfrm>
        </p:spPr>
        <p:txBody>
          <a:bodyPr/>
          <a:lstStyle/>
          <a:p>
            <a:fld id="{CACE0BC3-E84B-4F68-8762-C7ABC5C98B8E}" type="slidenum">
              <a:rPr lang="en-SG" smtClean="0"/>
              <a:t>‹#›</a:t>
            </a:fld>
            <a:endParaRPr lang="en-SG"/>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1728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9234C5-9788-4EB3-A111-30FE0AADCE35}" type="datetimeFigureOut">
              <a:rPr lang="en-SG" smtClean="0"/>
              <a:t>17/8/2023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ACE0BC3-E84B-4F68-8762-C7ABC5C98B8E}" type="slidenum">
              <a:rPr lang="en-SG" smtClean="0"/>
              <a:t>‹#›</a:t>
            </a:fld>
            <a:endParaRPr lang="en-SG"/>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2778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9234C5-9788-4EB3-A111-30FE0AADCE35}" type="datetimeFigureOut">
              <a:rPr lang="en-SG" smtClean="0"/>
              <a:t>17/8/2023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ACE0BC3-E84B-4F68-8762-C7ABC5C98B8E}" type="slidenum">
              <a:rPr lang="en-SG" smtClean="0"/>
              <a:t>‹#›</a:t>
            </a:fld>
            <a:endParaRPr lang="en-SG"/>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6882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9234C5-9788-4EB3-A111-30FE0AADCE35}" type="datetimeFigureOut">
              <a:rPr lang="en-SG" smtClean="0"/>
              <a:t>17/8/2023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ACE0BC3-E84B-4F68-8762-C7ABC5C98B8E}" type="slidenum">
              <a:rPr lang="en-SG" smtClean="0"/>
              <a:t>‹#›</a:t>
            </a:fld>
            <a:endParaRPr lang="en-SG"/>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89788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234C5-9788-4EB3-A111-30FE0AADCE35}" type="datetimeFigureOut">
              <a:rPr lang="en-SG" smtClean="0"/>
              <a:t>17/8/2023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ACE0BC3-E84B-4F68-8762-C7ABC5C98B8E}" type="slidenum">
              <a:rPr lang="en-SG" smtClean="0"/>
              <a:t>‹#›</a:t>
            </a:fld>
            <a:endParaRPr lang="en-SG"/>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81415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9234C5-9788-4EB3-A111-30FE0AADCE35}" type="datetimeFigureOut">
              <a:rPr lang="en-SG" smtClean="0"/>
              <a:t>17/8/2023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CACE0BC3-E84B-4F68-8762-C7ABC5C98B8E}" type="slidenum">
              <a:rPr lang="en-SG" smtClean="0"/>
              <a:t>‹#›</a:t>
            </a:fld>
            <a:endParaRPr lang="en-SG"/>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36330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9234C5-9788-4EB3-A111-30FE0AADCE35}" type="datetimeFigureOut">
              <a:rPr lang="en-SG" smtClean="0"/>
              <a:t>17/8/2023</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CACE0BC3-E84B-4F68-8762-C7ABC5C98B8E}" type="slidenum">
              <a:rPr lang="en-SG" smtClean="0"/>
              <a:t>‹#›</a:t>
            </a:fld>
            <a:endParaRPr lang="en-SG"/>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4601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9234C5-9788-4EB3-A111-30FE0AADCE35}" type="datetimeFigureOut">
              <a:rPr lang="en-SG" smtClean="0"/>
              <a:t>17/8/2023</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CACE0BC3-E84B-4F68-8762-C7ABC5C98B8E}" type="slidenum">
              <a:rPr lang="en-SG" smtClean="0"/>
              <a:t>‹#›</a:t>
            </a:fld>
            <a:endParaRPr lang="en-SG"/>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723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234C5-9788-4EB3-A111-30FE0AADCE35}" type="datetimeFigureOut">
              <a:rPr lang="en-SG" smtClean="0"/>
              <a:t>17/8/2023</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CACE0BC3-E84B-4F68-8762-C7ABC5C98B8E}" type="slidenum">
              <a:rPr lang="en-SG" smtClean="0"/>
              <a:t>‹#›</a:t>
            </a:fld>
            <a:endParaRPr lang="en-SG"/>
          </a:p>
        </p:txBody>
      </p:sp>
    </p:spTree>
    <p:extLst>
      <p:ext uri="{BB962C8B-B14F-4D97-AF65-F5344CB8AC3E}">
        <p14:creationId xmlns:p14="http://schemas.microsoft.com/office/powerpoint/2010/main" val="1006426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9234C5-9788-4EB3-A111-30FE0AADCE35}" type="datetimeFigureOut">
              <a:rPr lang="en-SG" smtClean="0"/>
              <a:t>17/8/2023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CACE0BC3-E84B-4F68-8762-C7ABC5C98B8E}" type="slidenum">
              <a:rPr lang="en-SG" smtClean="0"/>
              <a:t>‹#›</a:t>
            </a:fld>
            <a:endParaRPr lang="en-SG"/>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6950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39234C5-9788-4EB3-A111-30FE0AADCE35}" type="datetimeFigureOut">
              <a:rPr lang="en-SG" smtClean="0"/>
              <a:t>17/8/2023</a:t>
            </a:fld>
            <a:endParaRPr lang="en-SG"/>
          </a:p>
        </p:txBody>
      </p:sp>
      <p:sp>
        <p:nvSpPr>
          <p:cNvPr id="6" name="Footer Placeholder 5"/>
          <p:cNvSpPr>
            <a:spLocks noGrp="1"/>
          </p:cNvSpPr>
          <p:nvPr>
            <p:ph type="ftr" sz="quarter" idx="11"/>
          </p:nvPr>
        </p:nvSpPr>
        <p:spPr>
          <a:xfrm>
            <a:off x="1447382" y="318640"/>
            <a:ext cx="5541004" cy="320931"/>
          </a:xfrm>
        </p:spPr>
        <p:txBody>
          <a:bodyPr/>
          <a:lstStyle/>
          <a:p>
            <a:endParaRPr lang="en-SG"/>
          </a:p>
        </p:txBody>
      </p:sp>
      <p:sp>
        <p:nvSpPr>
          <p:cNvPr id="7" name="Slide Number Placeholder 6"/>
          <p:cNvSpPr>
            <a:spLocks noGrp="1"/>
          </p:cNvSpPr>
          <p:nvPr>
            <p:ph type="sldNum" sz="quarter" idx="12"/>
          </p:nvPr>
        </p:nvSpPr>
        <p:spPr/>
        <p:txBody>
          <a:bodyPr/>
          <a:lstStyle/>
          <a:p>
            <a:fld id="{CACE0BC3-E84B-4F68-8762-C7ABC5C98B8E}" type="slidenum">
              <a:rPr lang="en-SG" smtClean="0"/>
              <a:t>‹#›</a:t>
            </a:fld>
            <a:endParaRPr lang="en-SG"/>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6119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39234C5-9788-4EB3-A111-30FE0AADCE35}" type="datetimeFigureOut">
              <a:rPr lang="en-SG" smtClean="0"/>
              <a:t>17/8/2023</a:t>
            </a:fld>
            <a:endParaRPr lang="en-SG"/>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ACE0BC3-E84B-4F68-8762-C7ABC5C98B8E}" type="slidenum">
              <a:rPr lang="en-SG" smtClean="0"/>
              <a:t>‹#›</a:t>
            </a:fld>
            <a:endParaRPr lang="en-SG"/>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4746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s.google.com/youtube/v3/docs/comments/list" TargetMode="External"/><Relationship Id="rId2" Type="http://schemas.openxmlformats.org/officeDocument/2006/relationships/hyperlink" Target="https://developers.google.com/youtube/v3/docs/commentThreads/list"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hyperlink" Target="https://old.reddit.com/r/WayOfTheBern/comments/ggeuif/to_the_people_flooding_into_this_subreddit_trying/fq0mv82/" TargetMode="External"/><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epjdatascience.springeropen.com/articles/10.1140/epjds/s13688-016-0085-1"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nbcnews.com/politics/2020-election/yang-problem-how-yang-could-pull-critical-support-sanders-new-n1116661"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ieeexplore.ieee.org/abstract/document/9623124"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hyperlink" Target="https://theconversation.com/how-a-single-word-sparked-a-four-year-saga-of-climate-fact-checking-and-blog-backlash-62174" TargetMode="External"/><Relationship Id="rId3" Type="http://schemas.openxmlformats.org/officeDocument/2006/relationships/hyperlink" Target="https://imgur.com/a/x28LAcw" TargetMode="External"/><Relationship Id="rId7" Type="http://schemas.openxmlformats.org/officeDocument/2006/relationships/hyperlink" Target="https://www.theguardian.com/environment/2015/feb/21/climate-change-denier-willie-soon-funded-energy-industry"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s://www.nytimes.com/2017/06/03/us/politics/republican-leaders-climate-change.html" TargetMode="External"/><Relationship Id="rId5" Type="http://schemas.openxmlformats.org/officeDocument/2006/relationships/hyperlink" Target="https://link.springer.com/article/10.1007%2Fs10584-013-1018-7" TargetMode="External"/><Relationship Id="rId4" Type="http://schemas.openxmlformats.org/officeDocument/2006/relationships/hyperlink" Target="https://www.npr.org/2019/04/29/716347646/why-is-china-placing-a-global-bet-on-coa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atasets/deffro/the-climate-change-twitter-dataset"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theguardian.com/australia-news/2018/sep/08/scott-morrison-says-national-energy-guarantee-is-dead"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www.crikey.com.au/2019/11/11/nsw-bushfires-budget-cut/"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hyperlink" Target="https://theweek.com/speedreads/888638/trump-now-says-climate-change-serious-not-hoax" TargetMode="External"/><Relationship Id="rId4" Type="http://schemas.openxmlformats.org/officeDocument/2006/relationships/hyperlink" Target="https://www.sciencemag.org/news/2020/01/new-trump-rule-would-allow-government-ignore-climate-impacts-major-project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www.espn.com/college-football/story/_/id/24342005/maryland-terrapins-football-culture-toxic-coach-dj-durkin"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hyperlink" Target="https://www.wabe.org/a-3-decade-long-water-dispute-heads-to-the-supreme-court/"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datasets/pavellexyr/the-reddit-climate-change-dataset"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hyperlink" Target="theguardian.com/environment/2020/sep/15/every-global-target-to-stem-destruction-of-nature-by-2020-missed-un-report-aoe"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facebook.com/UNclimatechange" TargetMode="External"/><Relationship Id="rId2" Type="http://schemas.openxmlformats.org/officeDocument/2006/relationships/hyperlink" Target="https://github.com/kevinzg/facebook-scraper" TargetMode="Externa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www.facebook.com/groups/248515288542048" TargetMode="External"/><Relationship Id="rId4" Type="http://schemas.openxmlformats.org/officeDocument/2006/relationships/hyperlink" Target="https://www.facebook.com/NASAClimateChange"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hyperlink" Target="https://www.youtube.com/watch?v=6EFHZfISGp4" TargetMode="External"/><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hyperlink" Target="https://www.youtube.com/watch?v=NkHvwc_3IgI" TargetMode="External"/><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hyperlink" Target="https://www.youtube.com/watch?v=bW3IQ-ke43w" TargetMode="External"/><Relationship Id="rId5" Type="http://schemas.openxmlformats.org/officeDocument/2006/relationships/hyperlink" Target="https://www.youtube.com/watch?v=TMrtLsQbaok" TargetMode="External"/><Relationship Id="rId4" Type="http://schemas.openxmlformats.org/officeDocument/2006/relationships/hyperlink" Target="https://www.youtube.com/watch?v=9A7_xCrgX1U"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youtube.com/watch?v=ipVxxxqwBQw" TargetMode="External"/><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s.google.com/youtube/v3/docs/commentThreads/list" TargetMode="External"/><Relationship Id="rId2" Type="http://schemas.openxmlformats.org/officeDocument/2006/relationships/hyperlink" Target="https://developers.google.com/youtube/v3/docs/search/list" TargetMode="External"/><Relationship Id="rId1" Type="http://schemas.openxmlformats.org/officeDocument/2006/relationships/slideLayout" Target="../slideLayouts/slideLayout7.xml"/><Relationship Id="rId4" Type="http://schemas.openxmlformats.org/officeDocument/2006/relationships/hyperlink" Target="https://developers.google.com/youtube/v3/docs/comments/list"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youtube.com/watch?v=ipVxxxqwBQw" TargetMode="External"/><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youtube.com/watch?v=0NNv9xi-m2A" TargetMode="External"/><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hyperlink" Target="youtube.com/watch?v=lfo8XHGFAIQ"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s://www.youtube.com/watch?v=yiw6_JakZFc" TargetMode="External"/><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hyperlink" Target="youtube.com/watch?v=zyxEo2kqo08" TargetMode="External"/><Relationship Id="rId4" Type="http://schemas.openxmlformats.org/officeDocument/2006/relationships/hyperlink" Target="https://www.youtube.com/watch?v=F6R_WTDdx7I" TargetMode="External"/></Relationships>
</file>

<file path=ppt/slides/_rels/slide85.xml.rels><?xml version="1.0" encoding="UTF-8" standalone="yes"?>
<Relationships xmlns="http://schemas.openxmlformats.org/package/2006/relationships"><Relationship Id="rId8" Type="http://schemas.openxmlformats.org/officeDocument/2006/relationships/hyperlink" Target="youtube.com/watch?v=CaLOiGEDPJQ" TargetMode="External"/><Relationship Id="rId3" Type="http://schemas.openxmlformats.org/officeDocument/2006/relationships/hyperlink" Target="youtube.com/watch?v=F1Hq8eVOMHs" TargetMode="External"/><Relationship Id="rId7" Type="http://schemas.openxmlformats.org/officeDocument/2006/relationships/hyperlink" Target="youtube.com/watch?v=q67IWTQ55vM" TargetMode="External"/><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hyperlink" Target="youtube.com/watch?v=UUySXZ6y2fk" TargetMode="External"/><Relationship Id="rId5" Type="http://schemas.openxmlformats.org/officeDocument/2006/relationships/hyperlink" Target="youtube.com/watch?v=vy3gMVGwjuc" TargetMode="External"/><Relationship Id="rId4" Type="http://schemas.openxmlformats.org/officeDocument/2006/relationships/hyperlink" Target="youtube.com/watch?v=1zrejG-WI3U" TargetMode="External"/><Relationship Id="rId9" Type="http://schemas.openxmlformats.org/officeDocument/2006/relationships/hyperlink" Target="https://www.youtube.com/watch?v=Wpy4xBftFuY" TargetMode="External"/></Relationships>
</file>

<file path=ppt/slides/_rels/slide86.xml.rels><?xml version="1.0" encoding="UTF-8" standalone="yes"?>
<Relationships xmlns="http://schemas.openxmlformats.org/package/2006/relationships"><Relationship Id="rId8" Type="http://schemas.openxmlformats.org/officeDocument/2006/relationships/hyperlink" Target="youtube.com/watch?v=CaLOiGEDPJQ" TargetMode="External"/><Relationship Id="rId3" Type="http://schemas.openxmlformats.org/officeDocument/2006/relationships/hyperlink" Target="youtube.com/watch?v=F1Hq8eVOMHs" TargetMode="External"/><Relationship Id="rId7" Type="http://schemas.openxmlformats.org/officeDocument/2006/relationships/hyperlink" Target="youtube.com/watch?v=q67IWTQ55vM" TargetMode="External"/><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hyperlink" Target="youtube.com/watch?v=UUySXZ6y2fk" TargetMode="External"/><Relationship Id="rId5" Type="http://schemas.openxmlformats.org/officeDocument/2006/relationships/hyperlink" Target="youtube.com/watch?v=vy3gMVGwjuc" TargetMode="External"/><Relationship Id="rId4" Type="http://schemas.openxmlformats.org/officeDocument/2006/relationships/hyperlink" Target="youtube.com/watch?v=1zrejG-WI3U" TargetMode="External"/><Relationship Id="rId9" Type="http://schemas.openxmlformats.org/officeDocument/2006/relationships/hyperlink" Target="https://www.youtube.com/watch?v=Wpy4xBftFuY"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youtube.com/watch?v=LxgMdjyw8uw" TargetMode="External"/><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hyperlink" Target="youtube.com/watch?v=HYgqoJqcvBw" TargetMode="Externa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7.xml"/><Relationship Id="rId1" Type="http://schemas.openxmlformats.org/officeDocument/2006/relationships/video" Target="https://www.youtube.com/embed/jWoCXLuTIkI?feature=oembed" TargetMode="External"/><Relationship Id="rId5" Type="http://schemas.openxmlformats.org/officeDocument/2006/relationships/image" Target="../media/image54.jpeg"/><Relationship Id="rId4" Type="http://schemas.openxmlformats.org/officeDocument/2006/relationships/hyperlink" Target="youtube.com/watch?v=jWoCXLuTIkI" TargetMode="External"/></Relationships>
</file>

<file path=ppt/slides/_rels/slide89.xml.rels><?xml version="1.0" encoding="UTF-8" standalone="yes"?>
<Relationships xmlns="http://schemas.openxmlformats.org/package/2006/relationships"><Relationship Id="rId8" Type="http://schemas.openxmlformats.org/officeDocument/2006/relationships/hyperlink" Target="youtube.com/watch?v=n9Ej5E47TNI" TargetMode="External"/><Relationship Id="rId3" Type="http://schemas.openxmlformats.org/officeDocument/2006/relationships/hyperlink" Target="youtube.com/watch?v=R7FAAfK78_M" TargetMode="External"/><Relationship Id="rId7" Type="http://schemas.openxmlformats.org/officeDocument/2006/relationships/hyperlink" Target="youtube.com/watch?v=uqwvf6R1_QY" TargetMode="External"/><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hyperlink" Target="https://www.youtube.com/watch?v=uynhvHZUOOo" TargetMode="External"/><Relationship Id="rId5" Type="http://schemas.openxmlformats.org/officeDocument/2006/relationships/hyperlink" Target="youtube.com/watch?v=N-yALPEpV4w" TargetMode="External"/><Relationship Id="rId10" Type="http://schemas.openxmlformats.org/officeDocument/2006/relationships/hyperlink" Target="youtube.com/watch?v=cl4Uv9_7KJE" TargetMode="External"/><Relationship Id="rId4" Type="http://schemas.openxmlformats.org/officeDocument/2006/relationships/hyperlink" Target="youtube.com/watch?v=_DntRvQ5h6g" TargetMode="External"/><Relationship Id="rId9" Type="http://schemas.openxmlformats.org/officeDocument/2006/relationships/hyperlink" Target="youtube.com/watch?v=i4Hnv_ZJSQY"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developers.google.com/youtube/v3/docs/search/list" TargetMode="Externa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hyperlink" Target="youtube.com/watch?v=q67IWTQ55vM" TargetMode="External"/><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hyperlink" Target="youtube.com/watch?v=vy3gMVGwjuc" TargetMode="External"/><Relationship Id="rId5" Type="http://schemas.openxmlformats.org/officeDocument/2006/relationships/hyperlink" Target="youtube.com/watch?v=wCIeAqusDuk" TargetMode="External"/><Relationship Id="rId4" Type="http://schemas.openxmlformats.org/officeDocument/2006/relationships/hyperlink" Target="youtube.com/watch?v=Mb6CxoH-ZB8"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FAC30AB-BA49-23AA-59D1-6C817A345764}"/>
              </a:ext>
            </a:extLst>
          </p:cNvPr>
          <p:cNvSpPr>
            <a:spLocks noGrp="1"/>
          </p:cNvSpPr>
          <p:nvPr>
            <p:ph type="subTitle" idx="1"/>
          </p:nvPr>
        </p:nvSpPr>
        <p:spPr>
          <a:xfrm>
            <a:off x="1990186" y="2171217"/>
            <a:ext cx="9468928" cy="1143000"/>
          </a:xfrm>
        </p:spPr>
        <p:txBody>
          <a:bodyPr>
            <a:normAutofit/>
          </a:bodyPr>
          <a:lstStyle/>
          <a:p>
            <a:pPr algn="ctr"/>
            <a:r>
              <a:rPr lang="en-US" sz="2000">
                <a:latin typeface="Berlin Sans FB" panose="020E0602020502020306" pitchFamily="34" charset="0"/>
              </a:rPr>
              <a:t>What can we learn about climate change through sentiment analysis across different social media platforms?</a:t>
            </a:r>
            <a:endParaRPr lang="en-SG" sz="2000" dirty="0">
              <a:solidFill>
                <a:schemeClr val="tx1"/>
              </a:solidFill>
              <a:latin typeface="Berlin Sans FB" panose="020E0602020502020306" pitchFamily="34" charset="0"/>
            </a:endParaRPr>
          </a:p>
        </p:txBody>
      </p:sp>
      <p:sp>
        <p:nvSpPr>
          <p:cNvPr id="5" name="Subtitle 2">
            <a:extLst>
              <a:ext uri="{FF2B5EF4-FFF2-40B4-BE49-F238E27FC236}">
                <a16:creationId xmlns:a16="http://schemas.microsoft.com/office/drawing/2014/main" id="{09B4E9B8-4209-2407-C4F4-74E1716477BC}"/>
              </a:ext>
            </a:extLst>
          </p:cNvPr>
          <p:cNvSpPr txBox="1">
            <a:spLocks/>
          </p:cNvSpPr>
          <p:nvPr/>
        </p:nvSpPr>
        <p:spPr>
          <a:xfrm>
            <a:off x="1242686" y="740491"/>
            <a:ext cx="10058400" cy="1143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r>
              <a:rPr lang="en-US" sz="4000" dirty="0">
                <a:solidFill>
                  <a:schemeClr val="tx1"/>
                </a:solidFill>
                <a:latin typeface="Imprint MT Shadow" panose="04020605060303030202" pitchFamily="82" charset="0"/>
              </a:rPr>
              <a:t>Eco-</a:t>
            </a:r>
            <a:r>
              <a:rPr lang="en-US" sz="4000" dirty="0" err="1">
                <a:solidFill>
                  <a:schemeClr val="tx1"/>
                </a:solidFill>
                <a:latin typeface="Imprint MT Shadow" panose="04020605060303030202" pitchFamily="82" charset="0"/>
              </a:rPr>
              <a:t>Emosphere</a:t>
            </a:r>
            <a:endParaRPr lang="en-SG" sz="4000" dirty="0">
              <a:solidFill>
                <a:schemeClr val="tx1"/>
              </a:solidFill>
              <a:latin typeface="Imprint MT Shadow" panose="04020605060303030202" pitchFamily="82" charset="0"/>
            </a:endParaRPr>
          </a:p>
        </p:txBody>
      </p:sp>
      <p:pic>
        <p:nvPicPr>
          <p:cNvPr id="1028" name="Picture 4" descr="globe Icon 48073">
            <a:extLst>
              <a:ext uri="{FF2B5EF4-FFF2-40B4-BE49-F238E27FC236}">
                <a16:creationId xmlns:a16="http://schemas.microsoft.com/office/drawing/2014/main" id="{BA67BEE5-F2D0-1219-AF74-83A0C262D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9362" y="2498106"/>
            <a:ext cx="1242687" cy="12426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lobe Icon 48072">
            <a:extLst>
              <a:ext uri="{FF2B5EF4-FFF2-40B4-BE49-F238E27FC236}">
                <a16:creationId xmlns:a16="http://schemas.microsoft.com/office/drawing/2014/main" id="{4273441B-8EE3-0CA2-5CF6-FA4B18B31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85752"/>
            <a:ext cx="1242687" cy="12426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lobe Icon 48075">
            <a:extLst>
              <a:ext uri="{FF2B5EF4-FFF2-40B4-BE49-F238E27FC236}">
                <a16:creationId xmlns:a16="http://schemas.microsoft.com/office/drawing/2014/main" id="{9F4C4DAE-901B-5098-12A4-DA31837AD0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5" y="2527314"/>
            <a:ext cx="1242687" cy="12426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lobe Icon 48078">
            <a:extLst>
              <a:ext uri="{FF2B5EF4-FFF2-40B4-BE49-F238E27FC236}">
                <a16:creationId xmlns:a16="http://schemas.microsoft.com/office/drawing/2014/main" id="{414DB63A-B0E1-71F5-4F36-11EBB751A4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58737" y="3785752"/>
            <a:ext cx="1242687" cy="12426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lobe Icon 48070">
            <a:extLst>
              <a:ext uri="{FF2B5EF4-FFF2-40B4-BE49-F238E27FC236}">
                <a16:creationId xmlns:a16="http://schemas.microsoft.com/office/drawing/2014/main" id="{35A1ECF6-9190-A320-CF20-051087830C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0438"/>
            <a:ext cx="1242687" cy="12426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lobe Icon 48071">
            <a:extLst>
              <a:ext uri="{FF2B5EF4-FFF2-40B4-BE49-F238E27FC236}">
                <a16:creationId xmlns:a16="http://schemas.microsoft.com/office/drawing/2014/main" id="{E2FF6856-7D16-D2AA-31B1-FDE3DB2B83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5" y="1268876"/>
            <a:ext cx="1242687" cy="124268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lobe Icon 48077">
            <a:extLst>
              <a:ext uri="{FF2B5EF4-FFF2-40B4-BE49-F238E27FC236}">
                <a16:creationId xmlns:a16="http://schemas.microsoft.com/office/drawing/2014/main" id="{A475B179-27F2-1357-1895-94A9804E93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43978" y="1255419"/>
            <a:ext cx="1242687" cy="124268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lobe Icon 48079">
            <a:extLst>
              <a:ext uri="{FF2B5EF4-FFF2-40B4-BE49-F238E27FC236}">
                <a16:creationId xmlns:a16="http://schemas.microsoft.com/office/drawing/2014/main" id="{EDBD2244-33DB-2030-9EA2-9C3BACBA78C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5028439"/>
            <a:ext cx="1242687" cy="124268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globe Icon 48074">
            <a:extLst>
              <a:ext uri="{FF2B5EF4-FFF2-40B4-BE49-F238E27FC236}">
                <a16:creationId xmlns:a16="http://schemas.microsoft.com/office/drawing/2014/main" id="{8E19F16C-F751-53FD-4230-491E712D9B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58737" y="5041172"/>
            <a:ext cx="1242687" cy="124268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globe Icon 48076">
            <a:extLst>
              <a:ext uri="{FF2B5EF4-FFF2-40B4-BE49-F238E27FC236}">
                <a16:creationId xmlns:a16="http://schemas.microsoft.com/office/drawing/2014/main" id="{AAA6580A-A3F1-E88B-94ED-FED7122954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49313" y="-1"/>
            <a:ext cx="1242687" cy="1242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386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20179A2-CB1C-D2CC-2A39-6EBF387D65F2}"/>
              </a:ext>
            </a:extLst>
          </p:cNvPr>
          <p:cNvGraphicFramePr>
            <a:graphicFrameLocks noGrp="1"/>
          </p:cNvGraphicFramePr>
          <p:nvPr>
            <p:extLst>
              <p:ext uri="{D42A27DB-BD31-4B8C-83A1-F6EECF244321}">
                <p14:modId xmlns:p14="http://schemas.microsoft.com/office/powerpoint/2010/main" val="2975829039"/>
              </p:ext>
            </p:extLst>
          </p:nvPr>
        </p:nvGraphicFramePr>
        <p:xfrm>
          <a:off x="2032000" y="719666"/>
          <a:ext cx="8127999" cy="2392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87568917"/>
                    </a:ext>
                  </a:extLst>
                </a:gridCol>
                <a:gridCol w="2709333">
                  <a:extLst>
                    <a:ext uri="{9D8B030D-6E8A-4147-A177-3AD203B41FA5}">
                      <a16:colId xmlns:a16="http://schemas.microsoft.com/office/drawing/2014/main" val="3488147798"/>
                    </a:ext>
                  </a:extLst>
                </a:gridCol>
                <a:gridCol w="2709333">
                  <a:extLst>
                    <a:ext uri="{9D8B030D-6E8A-4147-A177-3AD203B41FA5}">
                      <a16:colId xmlns:a16="http://schemas.microsoft.com/office/drawing/2014/main" val="2898163237"/>
                    </a:ext>
                  </a:extLst>
                </a:gridCol>
              </a:tblGrid>
              <a:tr h="370840">
                <a:tc>
                  <a:txBody>
                    <a:bodyPr/>
                    <a:lstStyle/>
                    <a:p>
                      <a:pPr algn="ctr"/>
                      <a:r>
                        <a:rPr lang="en-US" dirty="0"/>
                        <a:t>Parameters</a:t>
                      </a:r>
                      <a:endParaRPr lang="en-SG" dirty="0"/>
                    </a:p>
                  </a:txBody>
                  <a:tcPr anchor="ctr"/>
                </a:tc>
                <a:tc>
                  <a:txBody>
                    <a:bodyPr/>
                    <a:lstStyle/>
                    <a:p>
                      <a:pPr algn="ctr"/>
                      <a:r>
                        <a:rPr lang="en-US" dirty="0"/>
                        <a:t>Value</a:t>
                      </a:r>
                      <a:endParaRPr lang="en-SG" dirty="0"/>
                    </a:p>
                  </a:txBody>
                  <a:tcPr anchor="ctr"/>
                </a:tc>
                <a:tc>
                  <a:txBody>
                    <a:bodyPr/>
                    <a:lstStyle/>
                    <a:p>
                      <a:pPr algn="ctr"/>
                      <a:r>
                        <a:rPr lang="en-US" dirty="0"/>
                        <a:t>Rationale</a:t>
                      </a:r>
                      <a:endParaRPr lang="en-SG" dirty="0"/>
                    </a:p>
                  </a:txBody>
                  <a:tcPr anchor="ctr"/>
                </a:tc>
                <a:extLst>
                  <a:ext uri="{0D108BD9-81ED-4DB2-BD59-A6C34878D82A}">
                    <a16:rowId xmlns:a16="http://schemas.microsoft.com/office/drawing/2014/main" val="1305708986"/>
                  </a:ext>
                </a:extLst>
              </a:tr>
              <a:tr h="370840">
                <a:tc>
                  <a:txBody>
                    <a:bodyPr/>
                    <a:lstStyle/>
                    <a:p>
                      <a:pPr algn="ctr"/>
                      <a:r>
                        <a:rPr lang="en-US" dirty="0"/>
                        <a:t>part*</a:t>
                      </a:r>
                      <a:endParaRPr lang="en-SG" dirty="0"/>
                    </a:p>
                  </a:txBody>
                  <a:tcPr anchor="ctr"/>
                </a:tc>
                <a:tc>
                  <a:txBody>
                    <a:bodyPr/>
                    <a:lstStyle/>
                    <a:p>
                      <a:pPr algn="ctr"/>
                      <a:r>
                        <a:rPr lang="en-US" dirty="0"/>
                        <a:t>“snippet”</a:t>
                      </a:r>
                      <a:endParaRPr lang="en-SG" dirty="0"/>
                    </a:p>
                  </a:txBody>
                  <a:tcPr anchor="ctr"/>
                </a:tc>
                <a:tc>
                  <a:txBody>
                    <a:bodyPr/>
                    <a:lstStyle/>
                    <a:p>
                      <a:pPr algn="ctr"/>
                      <a:r>
                        <a:rPr lang="en-US" dirty="0"/>
                        <a:t>-</a:t>
                      </a:r>
                      <a:endParaRPr lang="en-SG" dirty="0"/>
                    </a:p>
                  </a:txBody>
                  <a:tcPr anchor="ctr"/>
                </a:tc>
                <a:extLst>
                  <a:ext uri="{0D108BD9-81ED-4DB2-BD59-A6C34878D82A}">
                    <a16:rowId xmlns:a16="http://schemas.microsoft.com/office/drawing/2014/main" val="2900084275"/>
                  </a:ext>
                </a:extLst>
              </a:tr>
              <a:tr h="370840">
                <a:tc>
                  <a:txBody>
                    <a:bodyPr/>
                    <a:lstStyle/>
                    <a:p>
                      <a:pPr algn="ctr"/>
                      <a:r>
                        <a:rPr lang="en-US" dirty="0" err="1"/>
                        <a:t>videoId</a:t>
                      </a:r>
                      <a:endParaRPr lang="en-SG" dirty="0"/>
                    </a:p>
                  </a:txBody>
                  <a:tcPr anchor="ctr"/>
                </a:tc>
                <a:tc>
                  <a:txBody>
                    <a:bodyPr/>
                    <a:lstStyle/>
                    <a:p>
                      <a:pPr algn="ctr"/>
                      <a:r>
                        <a:rPr lang="en-US" dirty="0"/>
                        <a:t>(from previous part)</a:t>
                      </a:r>
                      <a:endParaRPr lang="en-SG" dirty="0"/>
                    </a:p>
                  </a:txBody>
                  <a:tcPr anchor="ctr"/>
                </a:tc>
                <a:tc>
                  <a:txBody>
                    <a:bodyPr/>
                    <a:lstStyle/>
                    <a:p>
                      <a:pPr algn="ctr"/>
                      <a:r>
                        <a:rPr lang="en-US" dirty="0"/>
                        <a:t>-</a:t>
                      </a:r>
                      <a:endParaRPr lang="en-SG" dirty="0"/>
                    </a:p>
                  </a:txBody>
                  <a:tcPr anchor="ctr"/>
                </a:tc>
                <a:extLst>
                  <a:ext uri="{0D108BD9-81ED-4DB2-BD59-A6C34878D82A}">
                    <a16:rowId xmlns:a16="http://schemas.microsoft.com/office/drawing/2014/main" val="1253144657"/>
                  </a:ext>
                </a:extLst>
              </a:tr>
              <a:tr h="370840">
                <a:tc>
                  <a:txBody>
                    <a:bodyPr/>
                    <a:lstStyle/>
                    <a:p>
                      <a:pPr algn="ctr"/>
                      <a:r>
                        <a:rPr lang="en-SG" dirty="0"/>
                        <a:t>order</a:t>
                      </a:r>
                    </a:p>
                  </a:txBody>
                  <a:tcPr anchor="ctr"/>
                </a:tc>
                <a:tc>
                  <a:txBody>
                    <a:bodyPr/>
                    <a:lstStyle/>
                    <a:p>
                      <a:pPr algn="ctr"/>
                      <a:r>
                        <a:rPr lang="en-SG" dirty="0"/>
                        <a:t>”relevance”</a:t>
                      </a:r>
                    </a:p>
                  </a:txBody>
                  <a:tcPr anchor="ctr"/>
                </a:tc>
                <a:tc>
                  <a:txBody>
                    <a:bodyPr/>
                    <a:lstStyle/>
                    <a:p>
                      <a:pPr algn="ctr"/>
                      <a:r>
                        <a:rPr lang="en-SG" dirty="0"/>
                        <a:t>Most relevant content to climate change</a:t>
                      </a:r>
                    </a:p>
                  </a:txBody>
                  <a:tcPr anchor="ctr"/>
                </a:tc>
                <a:extLst>
                  <a:ext uri="{0D108BD9-81ED-4DB2-BD59-A6C34878D82A}">
                    <a16:rowId xmlns:a16="http://schemas.microsoft.com/office/drawing/2014/main" val="4234447132"/>
                  </a:ext>
                </a:extLst>
              </a:tr>
              <a:tr h="370840">
                <a:tc>
                  <a:txBody>
                    <a:bodyPr/>
                    <a:lstStyle/>
                    <a:p>
                      <a:pPr algn="ctr"/>
                      <a:r>
                        <a:rPr lang="en-SG" dirty="0" err="1"/>
                        <a:t>maxResults</a:t>
                      </a:r>
                      <a:endParaRPr lang="en-SG" dirty="0"/>
                    </a:p>
                  </a:txBody>
                  <a:tcPr anchor="ctr"/>
                </a:tc>
                <a:tc>
                  <a:txBody>
                    <a:bodyPr/>
                    <a:lstStyle/>
                    <a:p>
                      <a:pPr algn="ctr"/>
                      <a:r>
                        <a:rPr lang="en-SG" dirty="0"/>
                        <a:t>100</a:t>
                      </a:r>
                    </a:p>
                  </a:txBody>
                  <a:tcPr anchor="ctr"/>
                </a:tc>
                <a:tc>
                  <a:txBody>
                    <a:bodyPr/>
                    <a:lstStyle/>
                    <a:p>
                      <a:pPr algn="ctr"/>
                      <a:r>
                        <a:rPr lang="en-US" dirty="0"/>
                        <a:t>Return maximum number of items in the result set</a:t>
                      </a:r>
                      <a:endParaRPr lang="en-SG" dirty="0"/>
                    </a:p>
                  </a:txBody>
                  <a:tcPr anchor="ctr"/>
                </a:tc>
                <a:extLst>
                  <a:ext uri="{0D108BD9-81ED-4DB2-BD59-A6C34878D82A}">
                    <a16:rowId xmlns:a16="http://schemas.microsoft.com/office/drawing/2014/main" val="758687129"/>
                  </a:ext>
                </a:extLst>
              </a:tr>
            </a:tbl>
          </a:graphicData>
        </a:graphic>
      </p:graphicFrame>
      <p:sp>
        <p:nvSpPr>
          <p:cNvPr id="8" name="TextBox 7">
            <a:extLst>
              <a:ext uri="{FF2B5EF4-FFF2-40B4-BE49-F238E27FC236}">
                <a16:creationId xmlns:a16="http://schemas.microsoft.com/office/drawing/2014/main" id="{68131381-90D9-9CD6-0557-BB2E7527F911}"/>
              </a:ext>
            </a:extLst>
          </p:cNvPr>
          <p:cNvSpPr txBox="1"/>
          <p:nvPr/>
        </p:nvSpPr>
        <p:spPr>
          <a:xfrm>
            <a:off x="3931706" y="250827"/>
            <a:ext cx="4328585" cy="369332"/>
          </a:xfrm>
          <a:prstGeom prst="rect">
            <a:avLst/>
          </a:prstGeom>
          <a:noFill/>
        </p:spPr>
        <p:txBody>
          <a:bodyPr wrap="square">
            <a:spAutoFit/>
          </a:bodyPr>
          <a:lstStyle/>
          <a:p>
            <a:r>
              <a:rPr lang="en-SG" i="0" dirty="0">
                <a:solidFill>
                  <a:srgbClr val="202124"/>
                </a:solidFill>
                <a:effectLst/>
                <a:latin typeface="Google Sans"/>
              </a:rPr>
              <a:t>In-depth: </a:t>
            </a:r>
            <a:r>
              <a:rPr lang="en-SG" i="0" dirty="0">
                <a:solidFill>
                  <a:srgbClr val="202124"/>
                </a:solidFill>
                <a:effectLst/>
                <a:latin typeface="Google Sans"/>
                <a:hlinkClick r:id="rId2"/>
              </a:rPr>
              <a:t>Youtube </a:t>
            </a:r>
            <a:r>
              <a:rPr lang="en-US" sz="1800" b="0" i="0" u="none" strike="noStrike" dirty="0">
                <a:solidFill>
                  <a:srgbClr val="444444"/>
                </a:solidFill>
                <a:effectLst/>
                <a:latin typeface="Calibri" panose="020F0502020204030204" pitchFamily="34" charset="0"/>
                <a:hlinkClick r:id="rId2"/>
              </a:rPr>
              <a:t>CommentThread</a:t>
            </a:r>
            <a:r>
              <a:rPr lang="en-SG" i="0" dirty="0">
                <a:solidFill>
                  <a:srgbClr val="202124"/>
                </a:solidFill>
                <a:effectLst/>
                <a:latin typeface="Google Sans"/>
                <a:hlinkClick r:id="rId2"/>
              </a:rPr>
              <a:t> API</a:t>
            </a:r>
            <a:endParaRPr lang="en-SG" dirty="0"/>
          </a:p>
        </p:txBody>
      </p:sp>
      <p:graphicFrame>
        <p:nvGraphicFramePr>
          <p:cNvPr id="2" name="Table 4">
            <a:extLst>
              <a:ext uri="{FF2B5EF4-FFF2-40B4-BE49-F238E27FC236}">
                <a16:creationId xmlns:a16="http://schemas.microsoft.com/office/drawing/2014/main" id="{D0EEA077-623D-9A3A-8A55-3CCE5E5A7400}"/>
              </a:ext>
            </a:extLst>
          </p:cNvPr>
          <p:cNvGraphicFramePr>
            <a:graphicFrameLocks noGrp="1"/>
          </p:cNvGraphicFramePr>
          <p:nvPr>
            <p:extLst>
              <p:ext uri="{D42A27DB-BD31-4B8C-83A1-F6EECF244321}">
                <p14:modId xmlns:p14="http://schemas.microsoft.com/office/powerpoint/2010/main" val="4249711106"/>
              </p:ext>
            </p:extLst>
          </p:nvPr>
        </p:nvGraphicFramePr>
        <p:xfrm>
          <a:off x="2032000" y="3826933"/>
          <a:ext cx="8127999" cy="17526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87568917"/>
                    </a:ext>
                  </a:extLst>
                </a:gridCol>
                <a:gridCol w="2709333">
                  <a:extLst>
                    <a:ext uri="{9D8B030D-6E8A-4147-A177-3AD203B41FA5}">
                      <a16:colId xmlns:a16="http://schemas.microsoft.com/office/drawing/2014/main" val="3488147798"/>
                    </a:ext>
                  </a:extLst>
                </a:gridCol>
                <a:gridCol w="2709333">
                  <a:extLst>
                    <a:ext uri="{9D8B030D-6E8A-4147-A177-3AD203B41FA5}">
                      <a16:colId xmlns:a16="http://schemas.microsoft.com/office/drawing/2014/main" val="2898163237"/>
                    </a:ext>
                  </a:extLst>
                </a:gridCol>
              </a:tblGrid>
              <a:tr h="370840">
                <a:tc>
                  <a:txBody>
                    <a:bodyPr/>
                    <a:lstStyle/>
                    <a:p>
                      <a:pPr algn="ctr"/>
                      <a:r>
                        <a:rPr lang="en-US" dirty="0"/>
                        <a:t>Parameters</a:t>
                      </a:r>
                      <a:endParaRPr lang="en-SG" dirty="0"/>
                    </a:p>
                  </a:txBody>
                  <a:tcPr anchor="ctr"/>
                </a:tc>
                <a:tc>
                  <a:txBody>
                    <a:bodyPr/>
                    <a:lstStyle/>
                    <a:p>
                      <a:pPr algn="ctr"/>
                      <a:r>
                        <a:rPr lang="en-US" dirty="0"/>
                        <a:t>Value</a:t>
                      </a:r>
                      <a:endParaRPr lang="en-SG" dirty="0"/>
                    </a:p>
                  </a:txBody>
                  <a:tcPr anchor="ctr"/>
                </a:tc>
                <a:tc>
                  <a:txBody>
                    <a:bodyPr/>
                    <a:lstStyle/>
                    <a:p>
                      <a:pPr algn="ctr"/>
                      <a:r>
                        <a:rPr lang="en-US" dirty="0"/>
                        <a:t>Rationale</a:t>
                      </a:r>
                      <a:endParaRPr lang="en-SG" dirty="0"/>
                    </a:p>
                  </a:txBody>
                  <a:tcPr anchor="ctr"/>
                </a:tc>
                <a:extLst>
                  <a:ext uri="{0D108BD9-81ED-4DB2-BD59-A6C34878D82A}">
                    <a16:rowId xmlns:a16="http://schemas.microsoft.com/office/drawing/2014/main" val="1305708986"/>
                  </a:ext>
                </a:extLst>
              </a:tr>
              <a:tr h="370840">
                <a:tc>
                  <a:txBody>
                    <a:bodyPr/>
                    <a:lstStyle/>
                    <a:p>
                      <a:pPr algn="ctr"/>
                      <a:r>
                        <a:rPr lang="en-US" dirty="0"/>
                        <a:t>part*</a:t>
                      </a:r>
                      <a:endParaRPr lang="en-SG" dirty="0"/>
                    </a:p>
                  </a:txBody>
                  <a:tcPr anchor="ctr"/>
                </a:tc>
                <a:tc>
                  <a:txBody>
                    <a:bodyPr/>
                    <a:lstStyle/>
                    <a:p>
                      <a:pPr algn="ctr"/>
                      <a:r>
                        <a:rPr lang="en-US" dirty="0"/>
                        <a:t>“snippet”</a:t>
                      </a:r>
                      <a:endParaRPr lang="en-SG" dirty="0"/>
                    </a:p>
                  </a:txBody>
                  <a:tcPr anchor="ctr"/>
                </a:tc>
                <a:tc>
                  <a:txBody>
                    <a:bodyPr/>
                    <a:lstStyle/>
                    <a:p>
                      <a:pPr algn="ctr"/>
                      <a:r>
                        <a:rPr lang="en-US" dirty="0"/>
                        <a:t>-</a:t>
                      </a:r>
                      <a:endParaRPr lang="en-SG" dirty="0"/>
                    </a:p>
                  </a:txBody>
                  <a:tcPr anchor="ctr"/>
                </a:tc>
                <a:extLst>
                  <a:ext uri="{0D108BD9-81ED-4DB2-BD59-A6C34878D82A}">
                    <a16:rowId xmlns:a16="http://schemas.microsoft.com/office/drawing/2014/main" val="2900084275"/>
                  </a:ext>
                </a:extLst>
              </a:tr>
              <a:tr h="370840">
                <a:tc>
                  <a:txBody>
                    <a:bodyPr/>
                    <a:lstStyle/>
                    <a:p>
                      <a:pPr algn="ctr"/>
                      <a:r>
                        <a:rPr lang="en-US" dirty="0" err="1"/>
                        <a:t>parentId</a:t>
                      </a:r>
                      <a:endParaRPr lang="en-SG" dirty="0"/>
                    </a:p>
                  </a:txBody>
                  <a:tcPr anchor="ctr"/>
                </a:tc>
                <a:tc>
                  <a:txBody>
                    <a:bodyPr/>
                    <a:lstStyle/>
                    <a:p>
                      <a:pPr algn="ctr"/>
                      <a:r>
                        <a:rPr lang="en-US" dirty="0"/>
                        <a:t>(from previous part)</a:t>
                      </a:r>
                      <a:endParaRPr lang="en-SG" dirty="0"/>
                    </a:p>
                  </a:txBody>
                  <a:tcPr anchor="ctr"/>
                </a:tc>
                <a:tc>
                  <a:txBody>
                    <a:bodyPr/>
                    <a:lstStyle/>
                    <a:p>
                      <a:pPr algn="ctr"/>
                      <a:r>
                        <a:rPr lang="en-US" dirty="0"/>
                        <a:t>-</a:t>
                      </a:r>
                      <a:endParaRPr lang="en-SG" dirty="0"/>
                    </a:p>
                  </a:txBody>
                  <a:tcPr anchor="ctr"/>
                </a:tc>
                <a:extLst>
                  <a:ext uri="{0D108BD9-81ED-4DB2-BD59-A6C34878D82A}">
                    <a16:rowId xmlns:a16="http://schemas.microsoft.com/office/drawing/2014/main" val="1253144657"/>
                  </a:ext>
                </a:extLst>
              </a:tr>
              <a:tr h="370840">
                <a:tc>
                  <a:txBody>
                    <a:bodyPr/>
                    <a:lstStyle/>
                    <a:p>
                      <a:pPr algn="ctr"/>
                      <a:r>
                        <a:rPr lang="en-SG" dirty="0" err="1"/>
                        <a:t>maxResults</a:t>
                      </a:r>
                      <a:endParaRPr lang="en-SG" dirty="0"/>
                    </a:p>
                  </a:txBody>
                  <a:tcPr anchor="ctr"/>
                </a:tc>
                <a:tc>
                  <a:txBody>
                    <a:bodyPr/>
                    <a:lstStyle/>
                    <a:p>
                      <a:pPr algn="ctr"/>
                      <a:r>
                        <a:rPr lang="en-SG" dirty="0"/>
                        <a:t>100</a:t>
                      </a:r>
                    </a:p>
                  </a:txBody>
                  <a:tcPr anchor="ctr"/>
                </a:tc>
                <a:tc>
                  <a:txBody>
                    <a:bodyPr/>
                    <a:lstStyle/>
                    <a:p>
                      <a:pPr algn="ctr"/>
                      <a:r>
                        <a:rPr lang="en-US" dirty="0"/>
                        <a:t>Return maximum number of items in the result set</a:t>
                      </a:r>
                      <a:endParaRPr lang="en-SG" dirty="0"/>
                    </a:p>
                  </a:txBody>
                  <a:tcPr anchor="ctr"/>
                </a:tc>
                <a:extLst>
                  <a:ext uri="{0D108BD9-81ED-4DB2-BD59-A6C34878D82A}">
                    <a16:rowId xmlns:a16="http://schemas.microsoft.com/office/drawing/2014/main" val="758687129"/>
                  </a:ext>
                </a:extLst>
              </a:tr>
            </a:tbl>
          </a:graphicData>
        </a:graphic>
      </p:graphicFrame>
      <p:sp>
        <p:nvSpPr>
          <p:cNvPr id="3" name="TextBox 2">
            <a:extLst>
              <a:ext uri="{FF2B5EF4-FFF2-40B4-BE49-F238E27FC236}">
                <a16:creationId xmlns:a16="http://schemas.microsoft.com/office/drawing/2014/main" id="{9C5ECD0E-96FC-E949-BE95-3B0B2DEED1B7}"/>
              </a:ext>
            </a:extLst>
          </p:cNvPr>
          <p:cNvSpPr txBox="1"/>
          <p:nvPr/>
        </p:nvSpPr>
        <p:spPr>
          <a:xfrm>
            <a:off x="4431240" y="3324227"/>
            <a:ext cx="3329518" cy="369332"/>
          </a:xfrm>
          <a:prstGeom prst="rect">
            <a:avLst/>
          </a:prstGeom>
          <a:noFill/>
        </p:spPr>
        <p:txBody>
          <a:bodyPr wrap="square">
            <a:spAutoFit/>
          </a:bodyPr>
          <a:lstStyle/>
          <a:p>
            <a:r>
              <a:rPr lang="en-SG" i="0" dirty="0">
                <a:solidFill>
                  <a:srgbClr val="202124"/>
                </a:solidFill>
                <a:effectLst/>
                <a:latin typeface="Google Sans"/>
              </a:rPr>
              <a:t>In-depth: </a:t>
            </a:r>
            <a:r>
              <a:rPr lang="en-SG" i="0" dirty="0">
                <a:solidFill>
                  <a:srgbClr val="202124"/>
                </a:solidFill>
                <a:effectLst/>
                <a:latin typeface="Google Sans"/>
                <a:hlinkClick r:id="rId3"/>
              </a:rPr>
              <a:t>Youtube Comments API</a:t>
            </a:r>
            <a:endParaRPr lang="en-SG" dirty="0"/>
          </a:p>
        </p:txBody>
      </p:sp>
    </p:spTree>
    <p:extLst>
      <p:ext uri="{BB962C8B-B14F-4D97-AF65-F5344CB8AC3E}">
        <p14:creationId xmlns:p14="http://schemas.microsoft.com/office/powerpoint/2010/main" val="38168817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6" y="190621"/>
            <a:ext cx="10219267" cy="646331"/>
          </a:xfrm>
          <a:prstGeom prst="rect">
            <a:avLst/>
          </a:prstGeom>
          <a:noFill/>
        </p:spPr>
        <p:txBody>
          <a:bodyPr wrap="square">
            <a:spAutoFit/>
          </a:bodyPr>
          <a:lstStyle/>
          <a:p>
            <a:pPr algn="ctr" rtl="0" fontAlgn="base">
              <a:spcBef>
                <a:spcPts val="0"/>
              </a:spcBef>
              <a:spcAft>
                <a:spcPts val="0"/>
              </a:spcAft>
            </a:pPr>
            <a:r>
              <a:rPr lang="en-US" dirty="0">
                <a:solidFill>
                  <a:srgbClr val="3F3F3F"/>
                </a:solidFill>
              </a:rPr>
              <a:t>Implementation Caveats</a:t>
            </a:r>
            <a:endParaRPr lang="en-US" sz="1800" i="0" u="none" strike="noStrike" dirty="0">
              <a:solidFill>
                <a:srgbClr val="3F3F3F"/>
              </a:solidFill>
              <a:effectLst/>
            </a:endParaRPr>
          </a:p>
          <a:p>
            <a:pPr rtl="0" fontAlgn="base">
              <a:spcBef>
                <a:spcPts val="0"/>
              </a:spcBef>
              <a:spcAft>
                <a:spcPts val="0"/>
              </a:spcAft>
            </a:pPr>
            <a:r>
              <a:rPr lang="en-US" dirty="0">
                <a:solidFill>
                  <a:srgbClr val="3F3F3F"/>
                </a:solidFill>
              </a:rPr>
              <a:t>Duplicated comments on same + different subreddits</a:t>
            </a:r>
            <a:endParaRPr lang="en-US" sz="1800" i="0" u="none" strike="noStrike" dirty="0">
              <a:solidFill>
                <a:srgbClr val="3F3F3F"/>
              </a:solidFill>
              <a:effectLst/>
            </a:endParaRPr>
          </a:p>
        </p:txBody>
      </p:sp>
      <p:sp>
        <p:nvSpPr>
          <p:cNvPr id="7" name="TextBox 6">
            <a:extLst>
              <a:ext uri="{FF2B5EF4-FFF2-40B4-BE49-F238E27FC236}">
                <a16:creationId xmlns:a16="http://schemas.microsoft.com/office/drawing/2014/main" id="{4C2338F2-CEEF-03F4-1AB2-92016DB23379}"/>
              </a:ext>
            </a:extLst>
          </p:cNvPr>
          <p:cNvSpPr txBox="1"/>
          <p:nvPr/>
        </p:nvSpPr>
        <p:spPr>
          <a:xfrm>
            <a:off x="5678667" y="1703514"/>
            <a:ext cx="6565391" cy="3108543"/>
          </a:xfrm>
          <a:prstGeom prst="rect">
            <a:avLst/>
          </a:prstGeom>
          <a:noFill/>
        </p:spPr>
        <p:txBody>
          <a:bodyPr wrap="square">
            <a:spAutoFit/>
          </a:bodyPr>
          <a:lstStyle/>
          <a:p>
            <a:pPr fontAlgn="base"/>
            <a:r>
              <a:rPr lang="en-US" sz="1400" i="0" u="none" strike="noStrike" dirty="0">
                <a:solidFill>
                  <a:srgbClr val="3F3F3F"/>
                </a:solidFill>
                <a:effectLst/>
              </a:rPr>
              <a:t>I did not remove any duplicated comments from the Reddit dataset, despite a non-trivial likelihood that some users would do this, to further push their point and agenda.</a:t>
            </a:r>
          </a:p>
          <a:p>
            <a:pPr rtl="0" fontAlgn="base">
              <a:spcBef>
                <a:spcPts val="0"/>
              </a:spcBef>
              <a:spcAft>
                <a:spcPts val="0"/>
              </a:spcAft>
            </a:pPr>
            <a:endParaRPr lang="en-US" sz="1400" dirty="0">
              <a:solidFill>
                <a:srgbClr val="3F3F3F"/>
              </a:solidFill>
            </a:endParaRPr>
          </a:p>
          <a:p>
            <a:pPr fontAlgn="base"/>
            <a:r>
              <a:rPr lang="en-US" sz="1400" dirty="0">
                <a:solidFill>
                  <a:srgbClr val="0070C0"/>
                </a:solidFill>
              </a:rPr>
              <a:t>Implication</a:t>
            </a:r>
            <a:r>
              <a:rPr lang="en-US" sz="1400" dirty="0">
                <a:solidFill>
                  <a:srgbClr val="3F3F3F"/>
                </a:solidFill>
              </a:rPr>
              <a:t>: </a:t>
            </a:r>
          </a:p>
          <a:p>
            <a:pPr fontAlgn="base"/>
            <a:r>
              <a:rPr lang="en-US" sz="1400" dirty="0">
                <a:solidFill>
                  <a:srgbClr val="3F3F3F"/>
                </a:solidFill>
              </a:rPr>
              <a:t>Duplicated comments have the exact same sentiments, and the easiness of copy-pasting can contribute to a large volume which then artificially inflates sentiment scores, thus skewing analysis</a:t>
            </a:r>
          </a:p>
          <a:p>
            <a:pPr fontAlgn="base"/>
            <a:r>
              <a:rPr lang="en-US" sz="1400" dirty="0">
                <a:solidFill>
                  <a:srgbClr val="3F3F3F"/>
                </a:solidFill>
              </a:rPr>
              <a:t>However, keeping this data in its entirety also provides valuable insights into the prevailing 'mood' of that particular day, or exactly what these comments are pushing for.</a:t>
            </a:r>
          </a:p>
          <a:p>
            <a:pPr fontAlgn="base"/>
            <a:endParaRPr lang="en-US" sz="1400" dirty="0">
              <a:solidFill>
                <a:srgbClr val="3F3F3F"/>
              </a:solidFill>
            </a:endParaRPr>
          </a:p>
          <a:p>
            <a:pPr fontAlgn="base"/>
            <a:r>
              <a:rPr lang="en-US" sz="1400" dirty="0">
                <a:solidFill>
                  <a:srgbClr val="3F3F3F"/>
                </a:solidFill>
              </a:rPr>
              <a:t>107861 out of 3237761 are duplicates (~3%)</a:t>
            </a:r>
          </a:p>
          <a:p>
            <a:pPr fontAlgn="base"/>
            <a:endParaRPr lang="en-US" sz="1400" dirty="0">
              <a:solidFill>
                <a:srgbClr val="3F3F3F"/>
              </a:solidFill>
            </a:endParaRPr>
          </a:p>
          <a:p>
            <a:pPr rtl="0" fontAlgn="base">
              <a:spcBef>
                <a:spcPts val="0"/>
              </a:spcBef>
              <a:spcAft>
                <a:spcPts val="0"/>
              </a:spcAft>
            </a:pPr>
            <a:r>
              <a:rPr lang="en-US" sz="1400" i="0" u="none" strike="noStrike" dirty="0">
                <a:solidFill>
                  <a:srgbClr val="0070C0"/>
                </a:solidFill>
                <a:effectLst/>
              </a:rPr>
              <a:t>Improvements</a:t>
            </a:r>
            <a:r>
              <a:rPr lang="en-US" sz="1400" i="0" u="none" strike="noStrike" dirty="0">
                <a:solidFill>
                  <a:srgbClr val="3F3F3F"/>
                </a:solidFill>
                <a:effectLst/>
              </a:rPr>
              <a:t>:</a:t>
            </a:r>
          </a:p>
          <a:p>
            <a:pPr marL="285750" indent="-285750" rtl="0" fontAlgn="base">
              <a:spcBef>
                <a:spcPts val="0"/>
              </a:spcBef>
              <a:spcAft>
                <a:spcPts val="0"/>
              </a:spcAft>
              <a:buFont typeface="Arial" panose="020B0604020202020204" pitchFamily="34" charset="0"/>
              <a:buChar char="•"/>
            </a:pPr>
            <a:r>
              <a:rPr lang="en-US" sz="1400" dirty="0">
                <a:solidFill>
                  <a:srgbClr val="3F3F3F"/>
                </a:solidFill>
              </a:rPr>
              <a:t>Remove duplicate comments, across all subreddits or at least the same subreddit</a:t>
            </a:r>
          </a:p>
        </p:txBody>
      </p:sp>
      <p:pic>
        <p:nvPicPr>
          <p:cNvPr id="4" name="Picture 3">
            <a:hlinkClick r:id="rId3"/>
            <a:extLst>
              <a:ext uri="{FF2B5EF4-FFF2-40B4-BE49-F238E27FC236}">
                <a16:creationId xmlns:a16="http://schemas.microsoft.com/office/drawing/2014/main" id="{10C08F26-4CB2-FDB3-DA9E-069F13805F9E}"/>
              </a:ext>
            </a:extLst>
          </p:cNvPr>
          <p:cNvPicPr>
            <a:picLocks noChangeAspect="1"/>
          </p:cNvPicPr>
          <p:nvPr/>
        </p:nvPicPr>
        <p:blipFill>
          <a:blip r:embed="rId4"/>
          <a:stretch>
            <a:fillRect/>
          </a:stretch>
        </p:blipFill>
        <p:spPr>
          <a:xfrm>
            <a:off x="986366" y="836952"/>
            <a:ext cx="4692301" cy="4775203"/>
          </a:xfrm>
          <a:prstGeom prst="rect">
            <a:avLst/>
          </a:prstGeom>
        </p:spPr>
      </p:pic>
      <p:sp>
        <p:nvSpPr>
          <p:cNvPr id="11" name="TextBox 10">
            <a:extLst>
              <a:ext uri="{FF2B5EF4-FFF2-40B4-BE49-F238E27FC236}">
                <a16:creationId xmlns:a16="http://schemas.microsoft.com/office/drawing/2014/main" id="{B9E2E4C2-42DB-BAE5-658D-A7F6136CB189}"/>
              </a:ext>
            </a:extLst>
          </p:cNvPr>
          <p:cNvSpPr txBox="1"/>
          <p:nvPr/>
        </p:nvSpPr>
        <p:spPr>
          <a:xfrm>
            <a:off x="1114384" y="5612155"/>
            <a:ext cx="4564284" cy="523220"/>
          </a:xfrm>
          <a:prstGeom prst="rect">
            <a:avLst/>
          </a:prstGeom>
          <a:noFill/>
        </p:spPr>
        <p:txBody>
          <a:bodyPr wrap="square">
            <a:spAutoFit/>
          </a:bodyPr>
          <a:lstStyle/>
          <a:p>
            <a:pPr rtl="0" fontAlgn="base">
              <a:spcBef>
                <a:spcPts val="0"/>
              </a:spcBef>
              <a:spcAft>
                <a:spcPts val="0"/>
              </a:spcAft>
            </a:pPr>
            <a:r>
              <a:rPr lang="en-US" sz="1400" dirty="0">
                <a:solidFill>
                  <a:srgbClr val="3F3F3F"/>
                </a:solidFill>
                <a:hlinkClick r:id="rId3"/>
              </a:rPr>
              <a:t>https://old.reddit.com/r/WayOfTheBern/comments/ggeuif/to_the_people_flooding_into_this_subreddit_trying/fq0mv82/</a:t>
            </a:r>
            <a:endParaRPr lang="en-US" sz="1400" dirty="0">
              <a:solidFill>
                <a:srgbClr val="3F3F3F"/>
              </a:solidFill>
            </a:endParaRPr>
          </a:p>
        </p:txBody>
      </p:sp>
    </p:spTree>
    <p:extLst>
      <p:ext uri="{BB962C8B-B14F-4D97-AF65-F5344CB8AC3E}">
        <p14:creationId xmlns:p14="http://schemas.microsoft.com/office/powerpoint/2010/main" val="9797643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6" y="190621"/>
            <a:ext cx="10219267" cy="646331"/>
          </a:xfrm>
          <a:prstGeom prst="rect">
            <a:avLst/>
          </a:prstGeom>
          <a:noFill/>
        </p:spPr>
        <p:txBody>
          <a:bodyPr wrap="square">
            <a:spAutoFit/>
          </a:bodyPr>
          <a:lstStyle/>
          <a:p>
            <a:pPr algn="ctr" rtl="0" fontAlgn="base">
              <a:spcBef>
                <a:spcPts val="0"/>
              </a:spcBef>
              <a:spcAft>
                <a:spcPts val="0"/>
              </a:spcAft>
            </a:pPr>
            <a:r>
              <a:rPr lang="en-US" dirty="0">
                <a:solidFill>
                  <a:srgbClr val="3F3F3F"/>
                </a:solidFill>
              </a:rPr>
              <a:t>Implementation Caveats</a:t>
            </a:r>
            <a:endParaRPr lang="en-US" sz="1800" i="0" u="none" strike="noStrike" dirty="0">
              <a:solidFill>
                <a:srgbClr val="3F3F3F"/>
              </a:solidFill>
              <a:effectLst/>
            </a:endParaRPr>
          </a:p>
          <a:p>
            <a:pPr rtl="0" fontAlgn="base">
              <a:spcBef>
                <a:spcPts val="0"/>
              </a:spcBef>
              <a:spcAft>
                <a:spcPts val="0"/>
              </a:spcAft>
            </a:pPr>
            <a:r>
              <a:rPr lang="en-US" sz="1800" i="0" u="none" strike="noStrike" dirty="0">
                <a:solidFill>
                  <a:srgbClr val="3F3F3F"/>
                </a:solidFill>
                <a:effectLst/>
              </a:rPr>
              <a:t>Lexicon-based sentiment: NRC</a:t>
            </a:r>
          </a:p>
        </p:txBody>
      </p:sp>
      <p:sp>
        <p:nvSpPr>
          <p:cNvPr id="7" name="TextBox 6">
            <a:extLst>
              <a:ext uri="{FF2B5EF4-FFF2-40B4-BE49-F238E27FC236}">
                <a16:creationId xmlns:a16="http://schemas.microsoft.com/office/drawing/2014/main" id="{4C2338F2-CEEF-03F4-1AB2-92016DB23379}"/>
              </a:ext>
            </a:extLst>
          </p:cNvPr>
          <p:cNvSpPr txBox="1"/>
          <p:nvPr/>
        </p:nvSpPr>
        <p:spPr>
          <a:xfrm>
            <a:off x="1" y="2809062"/>
            <a:ext cx="6646984" cy="3108543"/>
          </a:xfrm>
          <a:prstGeom prst="rect">
            <a:avLst/>
          </a:prstGeom>
          <a:noFill/>
        </p:spPr>
        <p:txBody>
          <a:bodyPr wrap="square">
            <a:spAutoFit/>
          </a:bodyPr>
          <a:lstStyle/>
          <a:p>
            <a:pPr fontAlgn="base"/>
            <a:r>
              <a:rPr lang="en-US" sz="1400" i="0" u="none" strike="noStrike" dirty="0">
                <a:solidFill>
                  <a:srgbClr val="3F3F3F"/>
                </a:solidFill>
                <a:effectLst/>
              </a:rPr>
              <a:t>The highlighted part makes it such that </a:t>
            </a:r>
            <a:r>
              <a:rPr lang="en-US" sz="1400" i="0" u="none" strike="noStrike" dirty="0" err="1">
                <a:solidFill>
                  <a:srgbClr val="3F3F3F"/>
                </a:solidFill>
                <a:effectLst/>
              </a:rPr>
              <a:t>top_NRC_emotions</a:t>
            </a:r>
            <a:r>
              <a:rPr lang="en-US" sz="1400" i="0" u="none" strike="noStrike" dirty="0">
                <a:solidFill>
                  <a:srgbClr val="3F3F3F"/>
                </a:solidFill>
                <a:effectLst/>
              </a:rPr>
              <a:t> may be a c</a:t>
            </a:r>
            <a:r>
              <a:rPr lang="en-US" sz="1400" dirty="0">
                <a:solidFill>
                  <a:srgbClr val="3F3F3F"/>
                </a:solidFill>
              </a:rPr>
              <a:t>omma-separated string Eg. “fear, positive”, somewhat similar to n-grams</a:t>
            </a:r>
            <a:r>
              <a:rPr lang="en-US" sz="1400" i="0" u="none" strike="noStrike" dirty="0">
                <a:solidFill>
                  <a:srgbClr val="3F3F3F"/>
                </a:solidFill>
                <a:effectLst/>
              </a:rPr>
              <a:t>.</a:t>
            </a:r>
          </a:p>
          <a:p>
            <a:pPr rtl="0" fontAlgn="base">
              <a:spcBef>
                <a:spcPts val="0"/>
              </a:spcBef>
              <a:spcAft>
                <a:spcPts val="0"/>
              </a:spcAft>
            </a:pPr>
            <a:r>
              <a:rPr lang="en-US" sz="1400" dirty="0">
                <a:solidFill>
                  <a:srgbClr val="3F3F3F"/>
                </a:solidFill>
              </a:rPr>
              <a:t>This means “fear, positive” do not contribute to each of “fear” and “positive” counts, but instead is a count by itself.</a:t>
            </a:r>
            <a:r>
              <a:rPr lang="en-US" sz="1400" i="0" u="none" strike="noStrike" dirty="0">
                <a:solidFill>
                  <a:srgbClr val="3F3F3F"/>
                </a:solidFill>
                <a:effectLst/>
              </a:rPr>
              <a:t> </a:t>
            </a:r>
          </a:p>
          <a:p>
            <a:pPr rtl="0" fontAlgn="base">
              <a:spcBef>
                <a:spcPts val="0"/>
              </a:spcBef>
              <a:spcAft>
                <a:spcPts val="0"/>
              </a:spcAft>
            </a:pPr>
            <a:endParaRPr lang="en-US" sz="1400" dirty="0">
              <a:solidFill>
                <a:srgbClr val="3F3F3F"/>
              </a:solidFill>
            </a:endParaRPr>
          </a:p>
          <a:p>
            <a:pPr fontAlgn="base"/>
            <a:r>
              <a:rPr lang="en-US" sz="1400" dirty="0">
                <a:solidFill>
                  <a:srgbClr val="0070C0"/>
                </a:solidFill>
              </a:rPr>
              <a:t>Implication</a:t>
            </a:r>
            <a:r>
              <a:rPr lang="en-US" sz="1400" dirty="0">
                <a:solidFill>
                  <a:srgbClr val="3F3F3F"/>
                </a:solidFill>
              </a:rPr>
              <a:t>: </a:t>
            </a:r>
          </a:p>
          <a:p>
            <a:pPr fontAlgn="base"/>
            <a:r>
              <a:rPr lang="en-US" sz="1400" dirty="0">
                <a:solidFill>
                  <a:srgbClr val="3F3F3F"/>
                </a:solidFill>
              </a:rPr>
              <a:t>In the example adjacent, since fear and positive are the only emotions and have equal scores, they are the top emotions for this comment</a:t>
            </a:r>
            <a:endParaRPr lang="en-US" sz="1400" i="0" u="none" strike="noStrike" dirty="0">
              <a:solidFill>
                <a:srgbClr val="3F3F3F"/>
              </a:solidFill>
              <a:effectLst/>
            </a:endParaRPr>
          </a:p>
          <a:p>
            <a:pPr fontAlgn="base"/>
            <a:r>
              <a:rPr lang="en-US" sz="1400" dirty="0">
                <a:solidFill>
                  <a:srgbClr val="3F3F3F"/>
                </a:solidFill>
              </a:rPr>
              <a:t>This increases proportion of “fear, positive” itself relative to either “fear” or “positive” despite including each emotion, which affects accuracy.</a:t>
            </a:r>
          </a:p>
          <a:p>
            <a:pPr rtl="0" fontAlgn="base">
              <a:spcBef>
                <a:spcPts val="0"/>
              </a:spcBef>
              <a:spcAft>
                <a:spcPts val="0"/>
              </a:spcAft>
            </a:pPr>
            <a:endParaRPr lang="en-US" sz="1400" dirty="0">
              <a:solidFill>
                <a:srgbClr val="3F3F3F"/>
              </a:solidFill>
            </a:endParaRPr>
          </a:p>
          <a:p>
            <a:pPr rtl="0" fontAlgn="base">
              <a:spcBef>
                <a:spcPts val="0"/>
              </a:spcBef>
              <a:spcAft>
                <a:spcPts val="0"/>
              </a:spcAft>
            </a:pPr>
            <a:r>
              <a:rPr lang="en-US" sz="1400" i="0" u="none" strike="noStrike" dirty="0">
                <a:solidFill>
                  <a:srgbClr val="0070C0"/>
                </a:solidFill>
                <a:effectLst/>
              </a:rPr>
              <a:t>Improvements</a:t>
            </a:r>
            <a:r>
              <a:rPr lang="en-US" sz="1400" i="0" u="none" strike="noStrike" dirty="0">
                <a:solidFill>
                  <a:srgbClr val="3F3F3F"/>
                </a:solidFill>
                <a:effectLst/>
              </a:rPr>
              <a:t>:</a:t>
            </a:r>
          </a:p>
          <a:p>
            <a:pPr marL="285750" indent="-285750" rtl="0" fontAlgn="base">
              <a:spcBef>
                <a:spcPts val="0"/>
              </a:spcBef>
              <a:spcAft>
                <a:spcPts val="0"/>
              </a:spcAft>
              <a:buFont typeface="Arial" panose="020B0604020202020204" pitchFamily="34" charset="0"/>
              <a:buChar char="•"/>
            </a:pPr>
            <a:r>
              <a:rPr lang="en-US" sz="1400" dirty="0">
                <a:solidFill>
                  <a:srgbClr val="3F3F3F"/>
                </a:solidFill>
              </a:rPr>
              <a:t>Split this row into 2 rows, with each emotion in </a:t>
            </a:r>
            <a:r>
              <a:rPr lang="en-US" sz="1400" i="0" u="none" strike="noStrike" dirty="0" err="1">
                <a:solidFill>
                  <a:srgbClr val="3F3F3F"/>
                </a:solidFill>
                <a:effectLst/>
              </a:rPr>
              <a:t>top_NRC_emotions</a:t>
            </a:r>
            <a:r>
              <a:rPr lang="en-US" sz="1400" i="0" u="none" strike="noStrike" dirty="0">
                <a:solidFill>
                  <a:srgbClr val="3F3F3F"/>
                </a:solidFill>
                <a:effectLst/>
              </a:rPr>
              <a:t>. The “NRC Top Sentiment” column should only ever contain 1 emotion.</a:t>
            </a:r>
            <a:endParaRPr lang="en-US" sz="1400" dirty="0">
              <a:solidFill>
                <a:srgbClr val="3F3F3F"/>
              </a:solidFill>
            </a:endParaRPr>
          </a:p>
        </p:txBody>
      </p:sp>
      <p:graphicFrame>
        <p:nvGraphicFramePr>
          <p:cNvPr id="8" name="Table 8">
            <a:extLst>
              <a:ext uri="{FF2B5EF4-FFF2-40B4-BE49-F238E27FC236}">
                <a16:creationId xmlns:a16="http://schemas.microsoft.com/office/drawing/2014/main" id="{23967C74-DC62-0B6C-E18E-E6B3A2660868}"/>
              </a:ext>
            </a:extLst>
          </p:cNvPr>
          <p:cNvGraphicFramePr>
            <a:graphicFrameLocks noGrp="1"/>
          </p:cNvGraphicFramePr>
          <p:nvPr/>
        </p:nvGraphicFramePr>
        <p:xfrm>
          <a:off x="6849208" y="3710354"/>
          <a:ext cx="5035059" cy="1392308"/>
        </p:xfrm>
        <a:graphic>
          <a:graphicData uri="http://schemas.openxmlformats.org/drawingml/2006/table">
            <a:tbl>
              <a:tblPr firstRow="1" bandRow="1">
                <a:tableStyleId>{5C22544A-7EE6-4342-B048-85BDC9FD1C3A}</a:tableStyleId>
              </a:tblPr>
              <a:tblGrid>
                <a:gridCol w="3312807">
                  <a:extLst>
                    <a:ext uri="{9D8B030D-6E8A-4147-A177-3AD203B41FA5}">
                      <a16:colId xmlns:a16="http://schemas.microsoft.com/office/drawing/2014/main" val="4251072868"/>
                    </a:ext>
                  </a:extLst>
                </a:gridCol>
                <a:gridCol w="1722252">
                  <a:extLst>
                    <a:ext uri="{9D8B030D-6E8A-4147-A177-3AD203B41FA5}">
                      <a16:colId xmlns:a16="http://schemas.microsoft.com/office/drawing/2014/main" val="4274066759"/>
                    </a:ext>
                  </a:extLst>
                </a:gridCol>
              </a:tblGrid>
              <a:tr h="251268">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effectLst/>
                          <a:latin typeface="+mn-lt"/>
                          <a:ea typeface="+mn-ea"/>
                          <a:cs typeface="+mn-cs"/>
                        </a:rPr>
                        <a:t>“I have two </a:t>
                      </a:r>
                      <a:r>
                        <a:rPr lang="en-US" sz="1400" b="0" kern="1200" dirty="0" err="1">
                          <a:solidFill>
                            <a:schemeClr val="tx1"/>
                          </a:solidFill>
                          <a:effectLst/>
                          <a:latin typeface="+mn-lt"/>
                          <a:ea typeface="+mn-ea"/>
                          <a:cs typeface="+mn-cs"/>
                        </a:rPr>
                        <a:t>rvs</a:t>
                      </a:r>
                      <a:r>
                        <a:rPr lang="en-US" sz="1400" b="0" kern="1200" dirty="0">
                          <a:solidFill>
                            <a:schemeClr val="tx1"/>
                          </a:solidFill>
                          <a:effectLst/>
                          <a:latin typeface="+mn-lt"/>
                          <a:ea typeface="+mn-ea"/>
                          <a:cs typeface="+mn-cs"/>
                        </a:rPr>
                        <a:t> full of evacuees at my house for the moment thanks to CA wildfires which are partly thanks to climate change.”</a:t>
                      </a:r>
                    </a:p>
                  </a:txBody>
                  <a:tcPr>
                    <a:solidFill>
                      <a:schemeClr val="bg1"/>
                    </a:solidFill>
                  </a:tcPr>
                </a:tc>
                <a:tc hMerge="1">
                  <a:txBody>
                    <a:bodyPr/>
                    <a:lstStyle/>
                    <a:p>
                      <a:endParaRPr lang="en-SG"/>
                    </a:p>
                  </a:txBody>
                  <a:tcPr/>
                </a:tc>
                <a:extLst>
                  <a:ext uri="{0D108BD9-81ED-4DB2-BD59-A6C34878D82A}">
                    <a16:rowId xmlns:a16="http://schemas.microsoft.com/office/drawing/2014/main" val="3730493928"/>
                  </a:ext>
                </a:extLst>
              </a:tr>
              <a:tr h="874148">
                <a:tc>
                  <a:txBody>
                    <a:bodyPr/>
                    <a:lstStyle/>
                    <a:p>
                      <a:pPr algn="ctr"/>
                      <a:r>
                        <a:rPr lang="en-US" sz="1400" dirty="0" err="1"/>
                        <a:t>NRC_emotions.raw_emotion_scores</a:t>
                      </a:r>
                      <a:endParaRPr lang="en-SG" sz="1400" dirty="0"/>
                    </a:p>
                  </a:txBody>
                  <a:tcPr anchor="ctr"/>
                </a:tc>
                <a:tc>
                  <a:txBody>
                    <a:bodyPr/>
                    <a:lstStyle/>
                    <a:p>
                      <a:pPr algn="ctr"/>
                      <a:r>
                        <a:rPr lang="en-SG" sz="1400" b="0" i="0" kern="1200" dirty="0">
                          <a:solidFill>
                            <a:schemeClr val="dk1"/>
                          </a:solidFill>
                          <a:effectLst/>
                          <a:latin typeface="+mn-lt"/>
                          <a:ea typeface="+mn-ea"/>
                          <a:cs typeface="+mn-cs"/>
                        </a:rPr>
                        <a:t>{'positive': 1, 'fear': 1}</a:t>
                      </a:r>
                      <a:endParaRPr lang="en-SG" sz="1100" dirty="0"/>
                    </a:p>
                  </a:txBody>
                  <a:tcPr anchor="ctr"/>
                </a:tc>
                <a:extLst>
                  <a:ext uri="{0D108BD9-81ED-4DB2-BD59-A6C34878D82A}">
                    <a16:rowId xmlns:a16="http://schemas.microsoft.com/office/drawing/2014/main" val="1581538442"/>
                  </a:ext>
                </a:extLst>
              </a:tr>
            </a:tbl>
          </a:graphicData>
        </a:graphic>
      </p:graphicFrame>
      <p:pic>
        <p:nvPicPr>
          <p:cNvPr id="10" name="Picture 9">
            <a:extLst>
              <a:ext uri="{FF2B5EF4-FFF2-40B4-BE49-F238E27FC236}">
                <a16:creationId xmlns:a16="http://schemas.microsoft.com/office/drawing/2014/main" id="{103BDE94-5B5F-28F9-4FD4-5BEE43ADBB70}"/>
              </a:ext>
            </a:extLst>
          </p:cNvPr>
          <p:cNvPicPr>
            <a:picLocks noChangeAspect="1"/>
          </p:cNvPicPr>
          <p:nvPr/>
        </p:nvPicPr>
        <p:blipFill>
          <a:blip r:embed="rId3"/>
          <a:stretch>
            <a:fillRect/>
          </a:stretch>
        </p:blipFill>
        <p:spPr>
          <a:xfrm>
            <a:off x="-2" y="895712"/>
            <a:ext cx="12192000" cy="1747493"/>
          </a:xfrm>
          <a:prstGeom prst="rect">
            <a:avLst/>
          </a:prstGeom>
        </p:spPr>
      </p:pic>
    </p:spTree>
    <p:extLst>
      <p:ext uri="{BB962C8B-B14F-4D97-AF65-F5344CB8AC3E}">
        <p14:creationId xmlns:p14="http://schemas.microsoft.com/office/powerpoint/2010/main" val="3157806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6" y="190621"/>
            <a:ext cx="10219267" cy="646331"/>
          </a:xfrm>
          <a:prstGeom prst="rect">
            <a:avLst/>
          </a:prstGeom>
          <a:noFill/>
        </p:spPr>
        <p:txBody>
          <a:bodyPr wrap="square">
            <a:spAutoFit/>
          </a:bodyPr>
          <a:lstStyle/>
          <a:p>
            <a:pPr algn="ctr" rtl="0" fontAlgn="base">
              <a:spcBef>
                <a:spcPts val="0"/>
              </a:spcBef>
              <a:spcAft>
                <a:spcPts val="0"/>
              </a:spcAft>
            </a:pPr>
            <a:r>
              <a:rPr lang="en-US" dirty="0">
                <a:solidFill>
                  <a:srgbClr val="3F3F3F"/>
                </a:solidFill>
              </a:rPr>
              <a:t>Implementation Caveats</a:t>
            </a:r>
            <a:endParaRPr lang="en-US" sz="1800" i="0" u="none" strike="noStrike" dirty="0">
              <a:solidFill>
                <a:srgbClr val="3F3F3F"/>
              </a:solidFill>
              <a:effectLst/>
            </a:endParaRPr>
          </a:p>
          <a:p>
            <a:pPr rtl="0" fontAlgn="base">
              <a:spcBef>
                <a:spcPts val="0"/>
              </a:spcBef>
              <a:spcAft>
                <a:spcPts val="0"/>
              </a:spcAft>
            </a:pPr>
            <a:r>
              <a:rPr lang="en-US" sz="1800" i="0" u="none" strike="noStrike" dirty="0">
                <a:solidFill>
                  <a:srgbClr val="3F3F3F"/>
                </a:solidFill>
                <a:effectLst/>
              </a:rPr>
              <a:t>Sentence-based sentiment: VADER &amp; Flair</a:t>
            </a:r>
          </a:p>
        </p:txBody>
      </p:sp>
      <p:sp>
        <p:nvSpPr>
          <p:cNvPr id="7" name="TextBox 6">
            <a:extLst>
              <a:ext uri="{FF2B5EF4-FFF2-40B4-BE49-F238E27FC236}">
                <a16:creationId xmlns:a16="http://schemas.microsoft.com/office/drawing/2014/main" id="{4C2338F2-CEEF-03F4-1AB2-92016DB23379}"/>
              </a:ext>
            </a:extLst>
          </p:cNvPr>
          <p:cNvSpPr txBox="1"/>
          <p:nvPr/>
        </p:nvSpPr>
        <p:spPr>
          <a:xfrm>
            <a:off x="6180994" y="1066800"/>
            <a:ext cx="6011006" cy="3108543"/>
          </a:xfrm>
          <a:prstGeom prst="rect">
            <a:avLst/>
          </a:prstGeom>
          <a:noFill/>
        </p:spPr>
        <p:txBody>
          <a:bodyPr wrap="square">
            <a:spAutoFit/>
          </a:bodyPr>
          <a:lstStyle/>
          <a:p>
            <a:pPr rtl="0" fontAlgn="base">
              <a:spcBef>
                <a:spcPts val="0"/>
              </a:spcBef>
              <a:spcAft>
                <a:spcPts val="0"/>
              </a:spcAft>
            </a:pPr>
            <a:r>
              <a:rPr lang="en-US" sz="1400" i="0" u="none" strike="noStrike" dirty="0">
                <a:solidFill>
                  <a:srgbClr val="3F3F3F"/>
                </a:solidFill>
                <a:effectLst/>
              </a:rPr>
              <a:t>The highlighted part makes it such that negative sentiments take priority over positive sentiments</a:t>
            </a:r>
          </a:p>
          <a:p>
            <a:pPr rtl="0" fontAlgn="base">
              <a:spcBef>
                <a:spcPts val="0"/>
              </a:spcBef>
              <a:spcAft>
                <a:spcPts val="0"/>
              </a:spcAft>
            </a:pPr>
            <a:endParaRPr lang="en-US" sz="1400" dirty="0">
              <a:solidFill>
                <a:srgbClr val="3F3F3F"/>
              </a:solidFill>
            </a:endParaRPr>
          </a:p>
          <a:p>
            <a:pPr rtl="0" fontAlgn="base">
              <a:spcBef>
                <a:spcPts val="0"/>
              </a:spcBef>
              <a:spcAft>
                <a:spcPts val="0"/>
              </a:spcAft>
            </a:pPr>
            <a:r>
              <a:rPr lang="en-US" sz="1400" dirty="0">
                <a:solidFill>
                  <a:srgbClr val="0070C0"/>
                </a:solidFill>
              </a:rPr>
              <a:t>Implication</a:t>
            </a:r>
            <a:r>
              <a:rPr lang="en-US" sz="1400" dirty="0">
                <a:solidFill>
                  <a:srgbClr val="3F3F3F"/>
                </a:solidFill>
              </a:rPr>
              <a:t>:</a:t>
            </a:r>
          </a:p>
          <a:p>
            <a:pPr rtl="0" fontAlgn="base">
              <a:spcBef>
                <a:spcPts val="0"/>
              </a:spcBef>
              <a:spcAft>
                <a:spcPts val="0"/>
              </a:spcAft>
            </a:pPr>
            <a:r>
              <a:rPr lang="en-US" sz="1400" dirty="0">
                <a:solidFill>
                  <a:srgbClr val="3F3F3F"/>
                </a:solidFill>
              </a:rPr>
              <a:t>Minor implication as most comments rarely go over 200 words to be split into paragraphs and thus have more than 1 sentiment score of each type in the first place.</a:t>
            </a:r>
          </a:p>
          <a:p>
            <a:pPr rtl="0" fontAlgn="base">
              <a:spcBef>
                <a:spcPts val="0"/>
              </a:spcBef>
              <a:spcAft>
                <a:spcPts val="0"/>
              </a:spcAft>
            </a:pPr>
            <a:r>
              <a:rPr lang="en-US" sz="1400" dirty="0">
                <a:solidFill>
                  <a:srgbClr val="3F3F3F"/>
                </a:solidFill>
              </a:rPr>
              <a:t>However, could make overall sentiment more negative and thus less accurate.</a:t>
            </a:r>
          </a:p>
          <a:p>
            <a:pPr rtl="0" fontAlgn="base">
              <a:spcBef>
                <a:spcPts val="0"/>
              </a:spcBef>
              <a:spcAft>
                <a:spcPts val="0"/>
              </a:spcAft>
            </a:pPr>
            <a:endParaRPr lang="en-US" sz="1400" dirty="0">
              <a:solidFill>
                <a:srgbClr val="3F3F3F"/>
              </a:solidFill>
            </a:endParaRPr>
          </a:p>
          <a:p>
            <a:pPr rtl="0" fontAlgn="base">
              <a:spcBef>
                <a:spcPts val="0"/>
              </a:spcBef>
              <a:spcAft>
                <a:spcPts val="0"/>
              </a:spcAft>
            </a:pPr>
            <a:r>
              <a:rPr lang="en-US" sz="1400" dirty="0">
                <a:solidFill>
                  <a:srgbClr val="0070C0"/>
                </a:solidFill>
              </a:rPr>
              <a:t>Improvement</a:t>
            </a:r>
            <a:r>
              <a:rPr lang="en-US" sz="1400" dirty="0">
                <a:solidFill>
                  <a:srgbClr val="3F3F3F"/>
                </a:solidFill>
              </a:rPr>
              <a:t>: </a:t>
            </a:r>
          </a:p>
          <a:p>
            <a:pPr marL="285750" indent="-285750" rtl="0" fontAlgn="base">
              <a:spcBef>
                <a:spcPts val="0"/>
              </a:spcBef>
              <a:spcAft>
                <a:spcPts val="0"/>
              </a:spcAft>
              <a:buFont typeface="Arial" panose="020B0604020202020204" pitchFamily="34" charset="0"/>
              <a:buChar char="•"/>
            </a:pPr>
            <a:r>
              <a:rPr lang="en-US" sz="1400" dirty="0">
                <a:solidFill>
                  <a:srgbClr val="3F3F3F"/>
                </a:solidFill>
              </a:rPr>
              <a:t>If abs(min) and max (opposite polarities) are equal,</a:t>
            </a:r>
          </a:p>
          <a:p>
            <a:pPr marL="742950" lvl="1" indent="-285750" fontAlgn="base">
              <a:buFont typeface="Arial" panose="020B0604020202020204" pitchFamily="34" charset="0"/>
              <a:buChar char="•"/>
            </a:pPr>
            <a:r>
              <a:rPr lang="en-US" sz="1400" dirty="0">
                <a:solidFill>
                  <a:srgbClr val="3F3F3F"/>
                </a:solidFill>
              </a:rPr>
              <a:t>Randomly choose either</a:t>
            </a:r>
          </a:p>
          <a:p>
            <a:pPr marL="742950" lvl="1" indent="-285750" fontAlgn="base">
              <a:buFont typeface="Arial" panose="020B0604020202020204" pitchFamily="34" charset="0"/>
              <a:buChar char="•"/>
            </a:pPr>
            <a:r>
              <a:rPr lang="en-US" sz="1400" dirty="0">
                <a:solidFill>
                  <a:srgbClr val="3F3F3F"/>
                </a:solidFill>
              </a:rPr>
              <a:t>Choose based on “majority win” with reference to the other sentiment columns – AFINN Sentiment &amp; NRC Sentiment</a:t>
            </a:r>
          </a:p>
        </p:txBody>
      </p:sp>
      <p:pic>
        <p:nvPicPr>
          <p:cNvPr id="9" name="Picture 8">
            <a:extLst>
              <a:ext uri="{FF2B5EF4-FFF2-40B4-BE49-F238E27FC236}">
                <a16:creationId xmlns:a16="http://schemas.microsoft.com/office/drawing/2014/main" id="{CA75E506-C8AD-BE29-E4EF-F2474CEEE38A}"/>
              </a:ext>
            </a:extLst>
          </p:cNvPr>
          <p:cNvPicPr>
            <a:picLocks noChangeAspect="1"/>
          </p:cNvPicPr>
          <p:nvPr/>
        </p:nvPicPr>
        <p:blipFill>
          <a:blip r:embed="rId2"/>
          <a:stretch>
            <a:fillRect/>
          </a:stretch>
        </p:blipFill>
        <p:spPr>
          <a:xfrm>
            <a:off x="0" y="1133856"/>
            <a:ext cx="6021151" cy="5724144"/>
          </a:xfrm>
          <a:prstGeom prst="rect">
            <a:avLst/>
          </a:prstGeom>
        </p:spPr>
      </p:pic>
    </p:spTree>
    <p:extLst>
      <p:ext uri="{BB962C8B-B14F-4D97-AF65-F5344CB8AC3E}">
        <p14:creationId xmlns:p14="http://schemas.microsoft.com/office/powerpoint/2010/main" val="14894889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6" y="190621"/>
            <a:ext cx="10219267" cy="646331"/>
          </a:xfrm>
          <a:prstGeom prst="rect">
            <a:avLst/>
          </a:prstGeom>
          <a:noFill/>
        </p:spPr>
        <p:txBody>
          <a:bodyPr wrap="square">
            <a:spAutoFit/>
          </a:bodyPr>
          <a:lstStyle/>
          <a:p>
            <a:pPr algn="ctr" rtl="0" fontAlgn="base">
              <a:spcBef>
                <a:spcPts val="0"/>
              </a:spcBef>
              <a:spcAft>
                <a:spcPts val="0"/>
              </a:spcAft>
            </a:pPr>
            <a:r>
              <a:rPr lang="en-US" dirty="0">
                <a:solidFill>
                  <a:srgbClr val="3F3F3F"/>
                </a:solidFill>
              </a:rPr>
              <a:t>Implementation Caveats</a:t>
            </a:r>
            <a:endParaRPr lang="en-US" sz="1800" i="0" u="none" strike="noStrike" dirty="0">
              <a:solidFill>
                <a:srgbClr val="3F3F3F"/>
              </a:solidFill>
              <a:effectLst/>
            </a:endParaRPr>
          </a:p>
          <a:p>
            <a:pPr rtl="0" fontAlgn="base">
              <a:spcBef>
                <a:spcPts val="0"/>
              </a:spcBef>
              <a:spcAft>
                <a:spcPts val="0"/>
              </a:spcAft>
            </a:pPr>
            <a:r>
              <a:rPr lang="en-US" sz="1800" i="0" u="none" strike="noStrike" dirty="0">
                <a:solidFill>
                  <a:srgbClr val="3F3F3F"/>
                </a:solidFill>
                <a:effectLst/>
              </a:rPr>
              <a:t>Sentence-based sentiment: VADER &amp; Flair</a:t>
            </a:r>
          </a:p>
        </p:txBody>
      </p:sp>
      <p:sp>
        <p:nvSpPr>
          <p:cNvPr id="7" name="TextBox 6">
            <a:extLst>
              <a:ext uri="{FF2B5EF4-FFF2-40B4-BE49-F238E27FC236}">
                <a16:creationId xmlns:a16="http://schemas.microsoft.com/office/drawing/2014/main" id="{4C2338F2-CEEF-03F4-1AB2-92016DB23379}"/>
              </a:ext>
            </a:extLst>
          </p:cNvPr>
          <p:cNvSpPr txBox="1"/>
          <p:nvPr/>
        </p:nvSpPr>
        <p:spPr>
          <a:xfrm>
            <a:off x="6180994" y="1066800"/>
            <a:ext cx="6011006" cy="4401205"/>
          </a:xfrm>
          <a:prstGeom prst="rect">
            <a:avLst/>
          </a:prstGeom>
          <a:noFill/>
        </p:spPr>
        <p:txBody>
          <a:bodyPr wrap="square">
            <a:spAutoFit/>
          </a:bodyPr>
          <a:lstStyle/>
          <a:p>
            <a:pPr rtl="0" fontAlgn="base">
              <a:spcBef>
                <a:spcPts val="0"/>
              </a:spcBef>
              <a:spcAft>
                <a:spcPts val="0"/>
              </a:spcAft>
            </a:pPr>
            <a:r>
              <a:rPr lang="en-US" sz="1400" i="0" u="none" strike="noStrike" dirty="0">
                <a:solidFill>
                  <a:srgbClr val="3F3F3F"/>
                </a:solidFill>
                <a:effectLst/>
              </a:rPr>
              <a:t>The highlighted part makes it such that the most extreme/polar sentiment is taken if the comment goes over 200 words and has to be broken up into paragraphs for analysis by the sentiment models.</a:t>
            </a:r>
          </a:p>
          <a:p>
            <a:pPr rtl="0" fontAlgn="base">
              <a:spcBef>
                <a:spcPts val="0"/>
              </a:spcBef>
              <a:spcAft>
                <a:spcPts val="0"/>
              </a:spcAft>
            </a:pPr>
            <a:endParaRPr lang="en-US" sz="1400" dirty="0">
              <a:solidFill>
                <a:srgbClr val="3F3F3F"/>
              </a:solidFill>
            </a:endParaRPr>
          </a:p>
          <a:p>
            <a:pPr rtl="0" fontAlgn="base">
              <a:spcBef>
                <a:spcPts val="0"/>
              </a:spcBef>
              <a:spcAft>
                <a:spcPts val="0"/>
              </a:spcAft>
            </a:pPr>
            <a:r>
              <a:rPr lang="en-US" sz="1400" dirty="0">
                <a:solidFill>
                  <a:srgbClr val="0070C0"/>
                </a:solidFill>
              </a:rPr>
              <a:t>Implication</a:t>
            </a:r>
            <a:r>
              <a:rPr lang="en-US" sz="1400" dirty="0">
                <a:solidFill>
                  <a:srgbClr val="3F3F3F"/>
                </a:solidFill>
              </a:rPr>
              <a:t>:</a:t>
            </a:r>
          </a:p>
          <a:p>
            <a:pPr marL="285750" indent="-285750" rtl="0" fontAlgn="base">
              <a:spcBef>
                <a:spcPts val="0"/>
              </a:spcBef>
              <a:spcAft>
                <a:spcPts val="0"/>
              </a:spcAft>
              <a:buFont typeface="Arial" panose="020B0604020202020204" pitchFamily="34" charset="0"/>
              <a:buChar char="•"/>
            </a:pPr>
            <a:r>
              <a:rPr lang="en-US" sz="1400" dirty="0">
                <a:solidFill>
                  <a:srgbClr val="3F3F3F"/>
                </a:solidFill>
              </a:rPr>
              <a:t>Users posting comments evaluating 2 sides of an issue might have different sentiments regarding the side they write about.</a:t>
            </a:r>
          </a:p>
          <a:p>
            <a:pPr marL="285750" indent="-285750" rtl="0" fontAlgn="base">
              <a:spcBef>
                <a:spcPts val="0"/>
              </a:spcBef>
              <a:spcAft>
                <a:spcPts val="0"/>
              </a:spcAft>
              <a:buFont typeface="Arial" panose="020B0604020202020204" pitchFamily="34" charset="0"/>
              <a:buChar char="•"/>
            </a:pPr>
            <a:r>
              <a:rPr lang="en-US" sz="1400" dirty="0">
                <a:solidFill>
                  <a:srgbClr val="3F3F3F"/>
                </a:solidFill>
              </a:rPr>
              <a:t>This implementation simply takes the more polar sentiment, without considering that this user might actually mean the opposite.</a:t>
            </a:r>
          </a:p>
          <a:p>
            <a:pPr marL="285750" indent="-285750" rtl="0" fontAlgn="base">
              <a:spcBef>
                <a:spcPts val="0"/>
              </a:spcBef>
              <a:spcAft>
                <a:spcPts val="0"/>
              </a:spcAft>
              <a:buFont typeface="Arial" panose="020B0604020202020204" pitchFamily="34" charset="0"/>
              <a:buChar char="•"/>
            </a:pPr>
            <a:r>
              <a:rPr lang="en-US" sz="1400" dirty="0">
                <a:solidFill>
                  <a:srgbClr val="3F3F3F"/>
                </a:solidFill>
              </a:rPr>
              <a:t>Commonly-used “200 words” paragraphing may not work for some comments which contain a lengthier supporting argument, and may overflow into their next paragraph which contains a shorter non-supporting argument.</a:t>
            </a:r>
          </a:p>
          <a:p>
            <a:pPr rtl="0" fontAlgn="base">
              <a:spcBef>
                <a:spcPts val="0"/>
              </a:spcBef>
              <a:spcAft>
                <a:spcPts val="0"/>
              </a:spcAft>
            </a:pPr>
            <a:endParaRPr lang="en-US" sz="1400" dirty="0">
              <a:solidFill>
                <a:srgbClr val="3F3F3F"/>
              </a:solidFill>
            </a:endParaRPr>
          </a:p>
          <a:p>
            <a:pPr rtl="0" fontAlgn="base">
              <a:spcBef>
                <a:spcPts val="0"/>
              </a:spcBef>
              <a:spcAft>
                <a:spcPts val="0"/>
              </a:spcAft>
            </a:pPr>
            <a:r>
              <a:rPr lang="en-US" sz="1400" dirty="0">
                <a:solidFill>
                  <a:srgbClr val="0070C0"/>
                </a:solidFill>
              </a:rPr>
              <a:t>Improvement</a:t>
            </a:r>
            <a:r>
              <a:rPr lang="en-US" sz="1400" dirty="0">
                <a:solidFill>
                  <a:srgbClr val="3F3F3F"/>
                </a:solidFill>
              </a:rPr>
              <a:t>: </a:t>
            </a:r>
          </a:p>
          <a:p>
            <a:pPr marL="285750" indent="-285750" rtl="0" fontAlgn="base">
              <a:spcBef>
                <a:spcPts val="0"/>
              </a:spcBef>
              <a:spcAft>
                <a:spcPts val="0"/>
              </a:spcAft>
              <a:buFont typeface="Arial" panose="020B0604020202020204" pitchFamily="34" charset="0"/>
              <a:buChar char="•"/>
            </a:pPr>
            <a:r>
              <a:rPr lang="en-US" sz="1400" dirty="0">
                <a:solidFill>
                  <a:srgbClr val="3F3F3F"/>
                </a:solidFill>
              </a:rPr>
              <a:t>Taking the mean might prove better, since the comment would then be evaluated as a whole. However, this also increases the probability of a neutrality since opposites would cancel out. Intuitively, as sentences get longer, more neutral words/ Eg. fillers will exist, and therefore, the overall score tends to normalize more towards neutral as well</a:t>
            </a:r>
          </a:p>
        </p:txBody>
      </p:sp>
      <p:pic>
        <p:nvPicPr>
          <p:cNvPr id="4" name="Picture 3">
            <a:extLst>
              <a:ext uri="{FF2B5EF4-FFF2-40B4-BE49-F238E27FC236}">
                <a16:creationId xmlns:a16="http://schemas.microsoft.com/office/drawing/2014/main" id="{1B120EA5-3413-2363-EE67-7036BD20A392}"/>
              </a:ext>
            </a:extLst>
          </p:cNvPr>
          <p:cNvPicPr>
            <a:picLocks noChangeAspect="1"/>
          </p:cNvPicPr>
          <p:nvPr/>
        </p:nvPicPr>
        <p:blipFill>
          <a:blip r:embed="rId2"/>
          <a:stretch>
            <a:fillRect/>
          </a:stretch>
        </p:blipFill>
        <p:spPr>
          <a:xfrm>
            <a:off x="-36637" y="1133856"/>
            <a:ext cx="6047644" cy="5724144"/>
          </a:xfrm>
          <a:prstGeom prst="rect">
            <a:avLst/>
          </a:prstGeom>
        </p:spPr>
      </p:pic>
    </p:spTree>
    <p:extLst>
      <p:ext uri="{BB962C8B-B14F-4D97-AF65-F5344CB8AC3E}">
        <p14:creationId xmlns:p14="http://schemas.microsoft.com/office/powerpoint/2010/main" val="31763860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272917"/>
            <a:ext cx="10219267" cy="369332"/>
          </a:xfrm>
          <a:prstGeom prst="rect">
            <a:avLst/>
          </a:prstGeom>
          <a:noFill/>
        </p:spPr>
        <p:txBody>
          <a:bodyPr wrap="square">
            <a:spAutoFit/>
          </a:bodyPr>
          <a:lstStyle/>
          <a:p>
            <a:pPr algn="ctr" rtl="0" fontAlgn="base">
              <a:spcBef>
                <a:spcPts val="0"/>
              </a:spcBef>
              <a:spcAft>
                <a:spcPts val="0"/>
              </a:spcAft>
            </a:pPr>
            <a:r>
              <a:rPr lang="en-US" sz="1800" i="0" u="none" strike="noStrike" dirty="0">
                <a:solidFill>
                  <a:srgbClr val="3F3F3F"/>
                </a:solidFill>
                <a:effectLst/>
              </a:rPr>
              <a:t>The </a:t>
            </a:r>
            <a:r>
              <a:rPr lang="en-US" dirty="0">
                <a:solidFill>
                  <a:srgbClr val="3F3F3F"/>
                </a:solidFill>
              </a:rPr>
              <a:t>Future</a:t>
            </a:r>
            <a:endParaRPr lang="en-US" sz="1800" i="0" u="none" strike="noStrike" dirty="0">
              <a:solidFill>
                <a:srgbClr val="3F3F3F"/>
              </a:solidFill>
              <a:effectLst/>
            </a:endParaRPr>
          </a:p>
        </p:txBody>
      </p:sp>
      <p:sp>
        <p:nvSpPr>
          <p:cNvPr id="7" name="TextBox 6">
            <a:extLst>
              <a:ext uri="{FF2B5EF4-FFF2-40B4-BE49-F238E27FC236}">
                <a16:creationId xmlns:a16="http://schemas.microsoft.com/office/drawing/2014/main" id="{4C2338F2-CEEF-03F4-1AB2-92016DB23379}"/>
              </a:ext>
            </a:extLst>
          </p:cNvPr>
          <p:cNvSpPr txBox="1"/>
          <p:nvPr/>
        </p:nvSpPr>
        <p:spPr>
          <a:xfrm>
            <a:off x="986365" y="1030224"/>
            <a:ext cx="10219267" cy="1754326"/>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dirty="0" err="1"/>
              <a:t>Youtube</a:t>
            </a:r>
            <a:endParaRPr lang="en-US" dirty="0"/>
          </a:p>
          <a:p>
            <a:pPr marL="285750" indent="-285750" rtl="0" fontAlgn="base">
              <a:spcBef>
                <a:spcPts val="0"/>
              </a:spcBef>
              <a:spcAft>
                <a:spcPts val="0"/>
              </a:spcAft>
              <a:buFont typeface="Arial" panose="020B0604020202020204" pitchFamily="34" charset="0"/>
              <a:buChar char="•"/>
            </a:pPr>
            <a:endParaRPr lang="en-US" dirty="0"/>
          </a:p>
          <a:p>
            <a:pPr marL="285750" indent="-285750" rtl="0" fontAlgn="base">
              <a:spcBef>
                <a:spcPts val="0"/>
              </a:spcBef>
              <a:spcAft>
                <a:spcPts val="0"/>
              </a:spcAft>
              <a:buFont typeface="Arial" panose="020B0604020202020204" pitchFamily="34" charset="0"/>
              <a:buChar char="•"/>
            </a:pPr>
            <a:r>
              <a:rPr lang="en-US" dirty="0"/>
              <a:t>Demographics data (age, gender, geographic origins)</a:t>
            </a:r>
          </a:p>
          <a:p>
            <a:pPr marL="742950" lvl="1" indent="-285750" fontAlgn="base">
              <a:buFont typeface="Arial" panose="020B0604020202020204" pitchFamily="34" charset="0"/>
              <a:buChar char="•"/>
            </a:pPr>
            <a:r>
              <a:rPr lang="en-US" dirty="0"/>
              <a:t>Reveal similar or different degrees of impact of an event</a:t>
            </a:r>
          </a:p>
          <a:p>
            <a:pPr marL="742950" lvl="1" indent="-285750" fontAlgn="base">
              <a:buFont typeface="Arial" panose="020B0604020202020204" pitchFamily="34" charset="0"/>
              <a:buChar char="•"/>
            </a:pPr>
            <a:r>
              <a:rPr lang="en-US" dirty="0"/>
              <a:t>Build on the Google Search Interest data</a:t>
            </a:r>
          </a:p>
          <a:p>
            <a:pPr marL="742950" lvl="1" indent="-285750" fontAlgn="base">
              <a:buFont typeface="Arial" panose="020B0604020202020204" pitchFamily="34" charset="0"/>
              <a:buChar char="•"/>
            </a:pPr>
            <a:r>
              <a:rPr lang="en-US" dirty="0"/>
              <a:t>Visualize on a map</a:t>
            </a:r>
          </a:p>
        </p:txBody>
      </p:sp>
      <p:sp>
        <p:nvSpPr>
          <p:cNvPr id="3" name="TextBox 2">
            <a:extLst>
              <a:ext uri="{FF2B5EF4-FFF2-40B4-BE49-F238E27FC236}">
                <a16:creationId xmlns:a16="http://schemas.microsoft.com/office/drawing/2014/main" id="{694DFB2C-6AA9-DFFB-BAAD-4AD7C6E4F2FE}"/>
              </a:ext>
            </a:extLst>
          </p:cNvPr>
          <p:cNvSpPr txBox="1"/>
          <p:nvPr/>
        </p:nvSpPr>
        <p:spPr>
          <a:xfrm>
            <a:off x="986365" y="3569208"/>
            <a:ext cx="10219267" cy="646331"/>
          </a:xfrm>
          <a:prstGeom prst="rect">
            <a:avLst/>
          </a:prstGeom>
          <a:noFill/>
        </p:spPr>
        <p:txBody>
          <a:bodyPr wrap="square">
            <a:spAutoFit/>
          </a:bodyPr>
          <a:lstStyle/>
          <a:p>
            <a:pPr algn="ctr" rtl="0" fontAlgn="base">
              <a:spcBef>
                <a:spcPts val="0"/>
              </a:spcBef>
              <a:spcAft>
                <a:spcPts val="0"/>
              </a:spcAft>
            </a:pPr>
            <a:r>
              <a:rPr lang="en-US" sz="3600" dirty="0"/>
              <a:t>What people are saying what from where? And why?</a:t>
            </a:r>
          </a:p>
        </p:txBody>
      </p:sp>
    </p:spTree>
    <p:extLst>
      <p:ext uri="{BB962C8B-B14F-4D97-AF65-F5344CB8AC3E}">
        <p14:creationId xmlns:p14="http://schemas.microsoft.com/office/powerpoint/2010/main" val="21687886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272917"/>
            <a:ext cx="10219267" cy="369332"/>
          </a:xfrm>
          <a:prstGeom prst="rect">
            <a:avLst/>
          </a:prstGeom>
          <a:noFill/>
        </p:spPr>
        <p:txBody>
          <a:bodyPr wrap="square">
            <a:spAutoFit/>
          </a:bodyPr>
          <a:lstStyle/>
          <a:p>
            <a:pPr algn="ctr" rtl="0" fontAlgn="base">
              <a:spcBef>
                <a:spcPts val="0"/>
              </a:spcBef>
              <a:spcAft>
                <a:spcPts val="0"/>
              </a:spcAft>
            </a:pPr>
            <a:r>
              <a:rPr lang="en-US" sz="1800" i="0" u="none" strike="noStrike" dirty="0">
                <a:solidFill>
                  <a:srgbClr val="3F3F3F"/>
                </a:solidFill>
                <a:effectLst/>
              </a:rPr>
              <a:t>Closing</a:t>
            </a:r>
          </a:p>
        </p:txBody>
      </p:sp>
      <p:sp>
        <p:nvSpPr>
          <p:cNvPr id="7" name="TextBox 6">
            <a:extLst>
              <a:ext uri="{FF2B5EF4-FFF2-40B4-BE49-F238E27FC236}">
                <a16:creationId xmlns:a16="http://schemas.microsoft.com/office/drawing/2014/main" id="{4C2338F2-CEEF-03F4-1AB2-92016DB23379}"/>
              </a:ext>
            </a:extLst>
          </p:cNvPr>
          <p:cNvSpPr txBox="1"/>
          <p:nvPr/>
        </p:nvSpPr>
        <p:spPr>
          <a:xfrm>
            <a:off x="986365" y="1030224"/>
            <a:ext cx="10219267" cy="3139321"/>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dirty="0"/>
              <a:t>We explored…</a:t>
            </a:r>
          </a:p>
          <a:p>
            <a:pPr marL="285750" indent="-285750" rtl="0" fontAlgn="base">
              <a:spcBef>
                <a:spcPts val="0"/>
              </a:spcBef>
              <a:spcAft>
                <a:spcPts val="0"/>
              </a:spcAft>
              <a:buFont typeface="Arial" panose="020B0604020202020204" pitchFamily="34" charset="0"/>
              <a:buChar char="•"/>
            </a:pPr>
            <a:endParaRPr lang="en-US" dirty="0"/>
          </a:p>
          <a:p>
            <a:pPr marL="285750" indent="-285750" rtl="0" fontAlgn="base">
              <a:spcBef>
                <a:spcPts val="0"/>
              </a:spcBef>
              <a:spcAft>
                <a:spcPts val="0"/>
              </a:spcAft>
              <a:buFont typeface="Arial" panose="020B0604020202020204" pitchFamily="34" charset="0"/>
              <a:buChar char="•"/>
            </a:pPr>
            <a:r>
              <a:rPr lang="en-US" dirty="0"/>
              <a:t>Persona, when people think what about these persona</a:t>
            </a:r>
          </a:p>
          <a:p>
            <a:pPr marL="285750" indent="-285750" rtl="0" fontAlgn="base">
              <a:spcBef>
                <a:spcPts val="0"/>
              </a:spcBef>
              <a:spcAft>
                <a:spcPts val="0"/>
              </a:spcAft>
              <a:buFont typeface="Arial" panose="020B0604020202020204" pitchFamily="34" charset="0"/>
              <a:buChar char="•"/>
            </a:pPr>
            <a:r>
              <a:rPr lang="en-US" dirty="0"/>
              <a:t>Different sentiment models (lexicon, rule-based + no ML (VADER), embedding-based + ML (Flair), Hate speech detection (Perspective API))</a:t>
            </a:r>
          </a:p>
          <a:p>
            <a:pPr marL="285750" indent="-285750" rtl="0" fontAlgn="base">
              <a:spcBef>
                <a:spcPts val="0"/>
              </a:spcBef>
              <a:spcAft>
                <a:spcPts val="0"/>
              </a:spcAft>
              <a:buFont typeface="Arial" panose="020B0604020202020204" pitchFamily="34" charset="0"/>
              <a:buChar char="•"/>
            </a:pPr>
            <a:endParaRPr lang="en-US" dirty="0"/>
          </a:p>
          <a:p>
            <a:pPr marL="285750" indent="-285750" rtl="0" fontAlgn="base">
              <a:spcBef>
                <a:spcPts val="0"/>
              </a:spcBef>
              <a:spcAft>
                <a:spcPts val="0"/>
              </a:spcAft>
              <a:buFont typeface="Arial" panose="020B0604020202020204" pitchFamily="34" charset="0"/>
              <a:buChar char="•"/>
            </a:pPr>
            <a:endParaRPr lang="en-US" dirty="0"/>
          </a:p>
          <a:p>
            <a:pPr marL="285750" indent="-285750" rtl="0" fontAlgn="base">
              <a:spcBef>
                <a:spcPts val="0"/>
              </a:spcBef>
              <a:spcAft>
                <a:spcPts val="0"/>
              </a:spcAft>
              <a:buFont typeface="Arial" panose="020B0604020202020204" pitchFamily="34" charset="0"/>
              <a:buChar char="•"/>
            </a:pPr>
            <a:r>
              <a:rPr lang="en-US" dirty="0"/>
              <a:t>All in relation to climate change</a:t>
            </a:r>
          </a:p>
          <a:p>
            <a:pPr marL="285750" indent="-285750" rtl="0" fontAlgn="base">
              <a:spcBef>
                <a:spcPts val="0"/>
              </a:spcBef>
              <a:spcAft>
                <a:spcPts val="0"/>
              </a:spcAft>
              <a:buFont typeface="Arial" panose="020B0604020202020204" pitchFamily="34" charset="0"/>
              <a:buChar char="•"/>
            </a:pPr>
            <a:r>
              <a:rPr lang="en-US" dirty="0"/>
              <a:t>We can glean information about the more important events in the world and we can also most certainly go in depth if we want to.</a:t>
            </a:r>
            <a:br>
              <a:rPr lang="en-US" dirty="0"/>
            </a:br>
            <a:r>
              <a:rPr lang="en-US" dirty="0"/>
              <a:t>Sentiment Analysis is powerful!</a:t>
            </a:r>
          </a:p>
        </p:txBody>
      </p:sp>
    </p:spTree>
    <p:extLst>
      <p:ext uri="{BB962C8B-B14F-4D97-AF65-F5344CB8AC3E}">
        <p14:creationId xmlns:p14="http://schemas.microsoft.com/office/powerpoint/2010/main" val="38593147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6" y="2217072"/>
            <a:ext cx="10219267" cy="769441"/>
          </a:xfrm>
          <a:prstGeom prst="rect">
            <a:avLst/>
          </a:prstGeom>
          <a:noFill/>
        </p:spPr>
        <p:txBody>
          <a:bodyPr wrap="square">
            <a:spAutoFit/>
          </a:bodyPr>
          <a:lstStyle/>
          <a:p>
            <a:pPr algn="ctr" rtl="0" fontAlgn="base">
              <a:spcBef>
                <a:spcPts val="0"/>
              </a:spcBef>
              <a:spcAft>
                <a:spcPts val="0"/>
              </a:spcAft>
            </a:pPr>
            <a:r>
              <a:rPr lang="en-US" sz="4400" b="1" dirty="0">
                <a:solidFill>
                  <a:srgbClr val="3F3F3F"/>
                </a:solidFill>
              </a:rPr>
              <a:t>Questions!</a:t>
            </a:r>
          </a:p>
        </p:txBody>
      </p:sp>
    </p:spTree>
    <p:extLst>
      <p:ext uri="{BB962C8B-B14F-4D97-AF65-F5344CB8AC3E}">
        <p14:creationId xmlns:p14="http://schemas.microsoft.com/office/powerpoint/2010/main" val="27780389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6" y="190621"/>
            <a:ext cx="10219267" cy="369332"/>
          </a:xfrm>
          <a:prstGeom prst="rect">
            <a:avLst/>
          </a:prstGeom>
          <a:noFill/>
        </p:spPr>
        <p:txBody>
          <a:bodyPr wrap="square">
            <a:spAutoFit/>
          </a:bodyPr>
          <a:lstStyle/>
          <a:p>
            <a:pPr algn="ctr" rtl="0" fontAlgn="base">
              <a:spcBef>
                <a:spcPts val="0"/>
              </a:spcBef>
              <a:spcAft>
                <a:spcPts val="0"/>
              </a:spcAft>
            </a:pPr>
            <a:r>
              <a:rPr lang="en-US" dirty="0">
                <a:solidFill>
                  <a:srgbClr val="3F3F3F"/>
                </a:solidFill>
              </a:rPr>
              <a:t>Challenges</a:t>
            </a:r>
            <a:endParaRPr lang="en-US" sz="1800" i="0" u="none" strike="noStrike" dirty="0">
              <a:solidFill>
                <a:srgbClr val="3F3F3F"/>
              </a:solidFill>
              <a:effectLst/>
            </a:endParaRPr>
          </a:p>
        </p:txBody>
      </p:sp>
      <p:sp>
        <p:nvSpPr>
          <p:cNvPr id="3" name="TextBox 2">
            <a:extLst>
              <a:ext uri="{FF2B5EF4-FFF2-40B4-BE49-F238E27FC236}">
                <a16:creationId xmlns:a16="http://schemas.microsoft.com/office/drawing/2014/main" id="{8CA181BD-76DD-FCF5-BDD3-EA42B6EAA781}"/>
              </a:ext>
            </a:extLst>
          </p:cNvPr>
          <p:cNvSpPr txBox="1"/>
          <p:nvPr/>
        </p:nvSpPr>
        <p:spPr>
          <a:xfrm>
            <a:off x="986365" y="1030224"/>
            <a:ext cx="10219267" cy="4801314"/>
          </a:xfrm>
          <a:prstGeom prst="rect">
            <a:avLst/>
          </a:prstGeom>
          <a:noFill/>
        </p:spPr>
        <p:txBody>
          <a:bodyPr wrap="square">
            <a:spAutoFit/>
          </a:bodyPr>
          <a:lstStyle/>
          <a:p>
            <a:pPr marL="342900" indent="-342900" rtl="0" fontAlgn="base">
              <a:spcBef>
                <a:spcPts val="0"/>
              </a:spcBef>
              <a:spcAft>
                <a:spcPts val="0"/>
              </a:spcAft>
              <a:buAutoNum type="arabicPeriod"/>
            </a:pPr>
            <a:r>
              <a:rPr lang="en-US" dirty="0"/>
              <a:t>Working with huge data</a:t>
            </a:r>
          </a:p>
          <a:p>
            <a:pPr marL="742950" lvl="1" indent="-285750" fontAlgn="base">
              <a:buFont typeface="Arial" panose="020B0604020202020204" pitchFamily="34" charset="0"/>
              <a:buChar char="•"/>
            </a:pPr>
            <a:r>
              <a:rPr lang="en-US" dirty="0"/>
              <a:t>3-4 million data points for Reddit, 500k for </a:t>
            </a:r>
            <a:r>
              <a:rPr lang="en-US" dirty="0" err="1"/>
              <a:t>Youtube</a:t>
            </a:r>
            <a:endParaRPr lang="en-US" dirty="0"/>
          </a:p>
          <a:p>
            <a:pPr marL="742950" lvl="1" indent="-285750" fontAlgn="base">
              <a:buFont typeface="Arial" panose="020B0604020202020204" pitchFamily="34" charset="0"/>
              <a:buChar char="•"/>
            </a:pPr>
            <a:r>
              <a:rPr lang="en-US" dirty="0"/>
              <a:t>Memory Errors</a:t>
            </a:r>
          </a:p>
          <a:p>
            <a:pPr marL="742950" lvl="1" indent="-285750" fontAlgn="base">
              <a:buFont typeface="Arial" panose="020B0604020202020204" pitchFamily="34" charset="0"/>
              <a:buChar char="•"/>
            </a:pPr>
            <a:r>
              <a:rPr lang="en-US" dirty="0"/>
              <a:t>Runtime disconnects/Execution failures =&gt; Rerun… 😭</a:t>
            </a:r>
          </a:p>
          <a:p>
            <a:pPr lvl="1" fontAlgn="base"/>
            <a:r>
              <a:rPr lang="en-US" dirty="0"/>
              <a:t>Solutions</a:t>
            </a:r>
          </a:p>
          <a:p>
            <a:pPr marL="800100" lvl="1" indent="-342900" fontAlgn="base">
              <a:buFont typeface="Arial" panose="020B0604020202020204" pitchFamily="34" charset="0"/>
              <a:buChar char="•"/>
            </a:pPr>
            <a:r>
              <a:rPr lang="en-US" dirty="0"/>
              <a:t>Actively down-casting types, storing files (.csv -&gt; .parquet/.arrow) as more memory-efficient alternatives whenever possible</a:t>
            </a:r>
          </a:p>
          <a:p>
            <a:pPr marL="800100" lvl="1" indent="-342900" fontAlgn="base">
              <a:buFont typeface="Arial" panose="020B0604020202020204" pitchFamily="34" charset="0"/>
              <a:buChar char="•"/>
            </a:pPr>
            <a:r>
              <a:rPr lang="en-US" dirty="0"/>
              <a:t>Working with lazy </a:t>
            </a:r>
            <a:r>
              <a:rPr lang="en-US" dirty="0" err="1"/>
              <a:t>dataframes</a:t>
            </a:r>
            <a:r>
              <a:rPr lang="en-US" dirty="0"/>
              <a:t> / chunks</a:t>
            </a:r>
          </a:p>
          <a:p>
            <a:pPr marL="800100" lvl="1" indent="-342900" fontAlgn="base">
              <a:buFont typeface="Arial" panose="020B0604020202020204" pitchFamily="34" charset="0"/>
              <a:buChar char="•"/>
            </a:pPr>
            <a:r>
              <a:rPr lang="en-US" dirty="0"/>
              <a:t>Better/Faster libraries (polars &gt; pandas), sentiment models</a:t>
            </a:r>
          </a:p>
          <a:p>
            <a:pPr marL="800100" lvl="1" indent="-342900" fontAlgn="base">
              <a:buFont typeface="Arial" panose="020B0604020202020204" pitchFamily="34" charset="0"/>
              <a:buChar char="•"/>
            </a:pPr>
            <a:endParaRPr lang="en-US" dirty="0"/>
          </a:p>
          <a:p>
            <a:pPr marL="342900" indent="-342900" rtl="0" fontAlgn="base">
              <a:spcBef>
                <a:spcPts val="0"/>
              </a:spcBef>
              <a:spcAft>
                <a:spcPts val="0"/>
              </a:spcAft>
              <a:buAutoNum type="arabicPeriod"/>
            </a:pPr>
            <a:r>
              <a:rPr lang="en-US" dirty="0"/>
              <a:t>Working with Quota &amp; Rate limitations</a:t>
            </a:r>
          </a:p>
          <a:p>
            <a:pPr marL="742950" lvl="1" indent="-285750" fontAlgn="base">
              <a:buFont typeface="Arial" panose="020B0604020202020204" pitchFamily="34" charset="0"/>
              <a:buChar char="•"/>
            </a:pPr>
            <a:r>
              <a:rPr lang="en-US" dirty="0"/>
              <a:t>Gathering </a:t>
            </a:r>
            <a:r>
              <a:rPr lang="en-US" dirty="0" err="1"/>
              <a:t>Youtube</a:t>
            </a:r>
            <a:r>
              <a:rPr lang="en-US" dirty="0"/>
              <a:t> data via APIs</a:t>
            </a:r>
          </a:p>
          <a:p>
            <a:pPr marL="742950" lvl="1" indent="-285750" fontAlgn="base">
              <a:buFont typeface="Arial" panose="020B0604020202020204" pitchFamily="34" charset="0"/>
              <a:buChar char="•"/>
            </a:pPr>
            <a:r>
              <a:rPr lang="en-US" dirty="0"/>
              <a:t>Perspective API</a:t>
            </a:r>
          </a:p>
          <a:p>
            <a:pPr lvl="1" fontAlgn="base"/>
            <a:endParaRPr lang="en-US" dirty="0"/>
          </a:p>
          <a:p>
            <a:pPr marL="342900" indent="-342900" rtl="0" fontAlgn="base">
              <a:spcBef>
                <a:spcPts val="0"/>
              </a:spcBef>
              <a:spcAft>
                <a:spcPts val="0"/>
              </a:spcAft>
              <a:buAutoNum type="arabicPeriod"/>
            </a:pPr>
            <a:r>
              <a:rPr lang="en-US" dirty="0"/>
              <a:t>Interpretation and Representation of analysis</a:t>
            </a:r>
          </a:p>
          <a:p>
            <a:pPr marL="800100" lvl="1" indent="-342900" fontAlgn="base">
              <a:buFont typeface="Arial" panose="020B0604020202020204" pitchFamily="34" charset="0"/>
              <a:buChar char="•"/>
            </a:pPr>
            <a:r>
              <a:rPr lang="en-US" dirty="0"/>
              <a:t>What sentiment analysis finds difficult to cover</a:t>
            </a:r>
          </a:p>
          <a:p>
            <a:pPr marL="742950" lvl="1" indent="-285750" fontAlgn="base">
              <a:buFont typeface="Arial" panose="020B0604020202020204" pitchFamily="34" charset="0"/>
              <a:buChar char="•"/>
            </a:pPr>
            <a:endParaRPr lang="en-US" dirty="0"/>
          </a:p>
        </p:txBody>
      </p:sp>
    </p:spTree>
    <p:extLst>
      <p:ext uri="{BB962C8B-B14F-4D97-AF65-F5344CB8AC3E}">
        <p14:creationId xmlns:p14="http://schemas.microsoft.com/office/powerpoint/2010/main" val="322211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7856EE-CA4F-7DD9-C8CF-FEA7575C5E3A}"/>
              </a:ext>
            </a:extLst>
          </p:cNvPr>
          <p:cNvSpPr txBox="1"/>
          <p:nvPr/>
        </p:nvSpPr>
        <p:spPr>
          <a:xfrm>
            <a:off x="3613573" y="230539"/>
            <a:ext cx="4964853" cy="369332"/>
          </a:xfrm>
          <a:prstGeom prst="rect">
            <a:avLst/>
          </a:prstGeom>
          <a:noFill/>
        </p:spPr>
        <p:txBody>
          <a:bodyPr wrap="square">
            <a:spAutoFit/>
          </a:bodyPr>
          <a:lstStyle/>
          <a:p>
            <a:r>
              <a:rPr lang="en-US" b="1" dirty="0"/>
              <a:t>How can we go about analyzing our data?</a:t>
            </a:r>
            <a:endParaRPr lang="en-SG" b="1" dirty="0"/>
          </a:p>
        </p:txBody>
      </p:sp>
      <p:sp>
        <p:nvSpPr>
          <p:cNvPr id="7" name="TextBox 6">
            <a:extLst>
              <a:ext uri="{FF2B5EF4-FFF2-40B4-BE49-F238E27FC236}">
                <a16:creationId xmlns:a16="http://schemas.microsoft.com/office/drawing/2014/main" id="{570C2A9A-AD83-BC6F-500B-791D099CB2A0}"/>
              </a:ext>
            </a:extLst>
          </p:cNvPr>
          <p:cNvSpPr txBox="1"/>
          <p:nvPr/>
        </p:nvSpPr>
        <p:spPr>
          <a:xfrm>
            <a:off x="225425" y="4770735"/>
            <a:ext cx="11319933" cy="646331"/>
          </a:xfrm>
          <a:prstGeom prst="rect">
            <a:avLst/>
          </a:prstGeom>
          <a:noFill/>
        </p:spPr>
        <p:txBody>
          <a:bodyPr wrap="square">
            <a:spAutoFit/>
          </a:bodyPr>
          <a:lstStyle/>
          <a:p>
            <a:pPr algn="ctr"/>
            <a:r>
              <a:rPr lang="en-SG" dirty="0"/>
              <a:t>“People in this (region), mostly (community/group), are more concerned with (aspect of climate change) around (time). This could be because of (a certain event around this time)…”</a:t>
            </a:r>
          </a:p>
        </p:txBody>
      </p:sp>
      <p:graphicFrame>
        <p:nvGraphicFramePr>
          <p:cNvPr id="8" name="Table 8">
            <a:extLst>
              <a:ext uri="{FF2B5EF4-FFF2-40B4-BE49-F238E27FC236}">
                <a16:creationId xmlns:a16="http://schemas.microsoft.com/office/drawing/2014/main" id="{F9AC69FC-51ED-3640-0768-336A0EDDDDBF}"/>
              </a:ext>
            </a:extLst>
          </p:cNvPr>
          <p:cNvGraphicFramePr>
            <a:graphicFrameLocks noGrp="1"/>
          </p:cNvGraphicFramePr>
          <p:nvPr>
            <p:extLst>
              <p:ext uri="{D42A27DB-BD31-4B8C-83A1-F6EECF244321}">
                <p14:modId xmlns:p14="http://schemas.microsoft.com/office/powerpoint/2010/main" val="3465633760"/>
              </p:ext>
            </p:extLst>
          </p:nvPr>
        </p:nvGraphicFramePr>
        <p:xfrm>
          <a:off x="225426" y="880887"/>
          <a:ext cx="11319932" cy="3489960"/>
        </p:xfrm>
        <a:graphic>
          <a:graphicData uri="http://schemas.openxmlformats.org/drawingml/2006/table">
            <a:tbl>
              <a:tblPr firstRow="1" bandRow="1">
                <a:tableStyleId>{5C22544A-7EE6-4342-B048-85BDC9FD1C3A}</a:tableStyleId>
              </a:tblPr>
              <a:tblGrid>
                <a:gridCol w="1857374">
                  <a:extLst>
                    <a:ext uri="{9D8B030D-6E8A-4147-A177-3AD203B41FA5}">
                      <a16:colId xmlns:a16="http://schemas.microsoft.com/office/drawing/2014/main" val="4136742993"/>
                    </a:ext>
                  </a:extLst>
                </a:gridCol>
                <a:gridCol w="9462558">
                  <a:extLst>
                    <a:ext uri="{9D8B030D-6E8A-4147-A177-3AD203B41FA5}">
                      <a16:colId xmlns:a16="http://schemas.microsoft.com/office/drawing/2014/main" val="3463341923"/>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Guiding Lens</a:t>
                      </a:r>
                    </a:p>
                  </a:txBody>
                  <a:tcPr/>
                </a:tc>
                <a:tc hMerge="1">
                  <a:txBody>
                    <a:bodyPr/>
                    <a:lstStyle/>
                    <a:p>
                      <a:endParaRPr lang="en-SG" dirty="0"/>
                    </a:p>
                  </a:txBody>
                  <a:tcPr/>
                </a:tc>
                <a:extLst>
                  <a:ext uri="{0D108BD9-81ED-4DB2-BD59-A6C34878D82A}">
                    <a16:rowId xmlns:a16="http://schemas.microsoft.com/office/drawing/2014/main" val="2641754912"/>
                  </a:ext>
                </a:extLst>
              </a:tr>
              <a:tr h="370840">
                <a:tc>
                  <a:txBody>
                    <a:bodyPr/>
                    <a:lstStyle/>
                    <a:p>
                      <a:pPr lvl="0" algn="ctr"/>
                      <a:r>
                        <a:rPr lang="en-US" b="1" dirty="0"/>
                        <a:t>Temporal</a:t>
                      </a:r>
                      <a:endParaRPr lang="en-SG" b="1" dirty="0"/>
                    </a:p>
                  </a:txBody>
                  <a:tcPr anchor="ctr"/>
                </a:tc>
                <a:tc>
                  <a:txBody>
                    <a:bodyPr/>
                    <a:lstStyle/>
                    <a:p>
                      <a:pPr marL="285750" indent="-285750">
                        <a:buFont typeface="Arial" panose="020B0604020202020204" pitchFamily="34" charset="0"/>
                        <a:buChar char="•"/>
                      </a:pPr>
                      <a:r>
                        <a:rPr lang="en-US" dirty="0"/>
                        <a:t>How does the general sentiment surrounding climate change, change over time?</a:t>
                      </a:r>
                    </a:p>
                    <a:p>
                      <a:pPr marL="285750" indent="-285750">
                        <a:buFont typeface="Arial" panose="020B0604020202020204" pitchFamily="34" charset="0"/>
                        <a:buChar char="•"/>
                      </a:pPr>
                      <a:r>
                        <a:rPr lang="en-US" dirty="0"/>
                        <a:t>What might be the events that coincide with a particularly interesting movement in the graph? </a:t>
                      </a:r>
                      <a:endParaRPr lang="en-SG" dirty="0"/>
                    </a:p>
                    <a:p>
                      <a:pPr marL="285750" indent="-285750">
                        <a:buFont typeface="Arial" panose="020B0604020202020204" pitchFamily="34" charset="0"/>
                        <a:buChar char="•"/>
                      </a:pPr>
                      <a:r>
                        <a:rPr lang="en-US" dirty="0"/>
                        <a:t>How might we match events with a movement? Given that</a:t>
                      </a:r>
                    </a:p>
                    <a:p>
                      <a:pPr marL="742950" lvl="1" indent="-285750">
                        <a:buFont typeface="Arial" panose="020B0604020202020204" pitchFamily="34" charset="0"/>
                        <a:buChar char="•"/>
                      </a:pPr>
                      <a:r>
                        <a:rPr lang="en-US" dirty="0"/>
                        <a:t>People’s responses to events are only at best during, and mostly after-the-fact</a:t>
                      </a:r>
                    </a:p>
                    <a:p>
                      <a:pPr marL="742950" lvl="1" indent="-285750">
                        <a:buFont typeface="Arial" panose="020B0604020202020204" pitchFamily="34" charset="0"/>
                        <a:buChar char="•"/>
                      </a:pPr>
                      <a:r>
                        <a:rPr lang="en-US" dirty="0"/>
                        <a:t>How long an event is talked about afterwards proportional to significance of an event </a:t>
                      </a:r>
                    </a:p>
                    <a:p>
                      <a:pPr marL="742950" lvl="1" indent="-285750">
                        <a:buFont typeface="Arial" panose="020B0604020202020204" pitchFamily="34" charset="0"/>
                        <a:buChar char="•"/>
                      </a:pPr>
                      <a:r>
                        <a:rPr lang="en-US" dirty="0"/>
                        <a:t>Google plausible events </a:t>
                      </a:r>
                      <a:r>
                        <a:rPr lang="en-SG" sz="1800" b="0" i="0" kern="1200" dirty="0">
                          <a:solidFill>
                            <a:srgbClr val="FF0000"/>
                          </a:solidFill>
                          <a:effectLst/>
                          <a:latin typeface="+mn-lt"/>
                          <a:ea typeface="+mn-ea"/>
                          <a:cs typeface="+mn-cs"/>
                        </a:rPr>
                        <a:t>⇌</a:t>
                      </a:r>
                      <a:r>
                        <a:rPr lang="en-SG" sz="1800" b="0" i="0" kern="1200" dirty="0">
                          <a:solidFill>
                            <a:schemeClr val="dk1"/>
                          </a:solidFill>
                          <a:effectLst/>
                          <a:latin typeface="+mn-lt"/>
                          <a:ea typeface="+mn-ea"/>
                          <a:cs typeface="+mn-cs"/>
                        </a:rPr>
                        <a:t> Compare with data</a:t>
                      </a:r>
                      <a:endParaRPr lang="en-US" dirty="0"/>
                    </a:p>
                  </a:txBody>
                  <a:tcPr/>
                </a:tc>
                <a:extLst>
                  <a:ext uri="{0D108BD9-81ED-4DB2-BD59-A6C34878D82A}">
                    <a16:rowId xmlns:a16="http://schemas.microsoft.com/office/drawing/2014/main" val="2125296925"/>
                  </a:ext>
                </a:extLst>
              </a:tr>
              <a:tr h="370840">
                <a:tc>
                  <a:txBody>
                    <a:bodyPr/>
                    <a:lstStyle/>
                    <a:p>
                      <a:pPr lvl="0" algn="ctr"/>
                      <a:r>
                        <a:rPr lang="en-US" b="1" dirty="0"/>
                        <a:t>Social</a:t>
                      </a:r>
                      <a:endParaRPr lang="en-SG" b="1" dirty="0"/>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 areas of climate change are people most and least interested in or concerned about?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Does Google Search Interest complement the findings? </a:t>
                      </a:r>
                    </a:p>
                  </a:txBody>
                  <a:tcPr/>
                </a:tc>
                <a:extLst>
                  <a:ext uri="{0D108BD9-81ED-4DB2-BD59-A6C34878D82A}">
                    <a16:rowId xmlns:a16="http://schemas.microsoft.com/office/drawing/2014/main" val="4030889360"/>
                  </a:ext>
                </a:extLst>
              </a:tr>
              <a:tr h="370840">
                <a:tc>
                  <a:txBody>
                    <a:bodyPr/>
                    <a:lstStyle/>
                    <a:p>
                      <a:pPr lvl="0" algn="ctr"/>
                      <a:r>
                        <a:rPr lang="en-US" b="1" dirty="0"/>
                        <a:t>Geographical</a:t>
                      </a:r>
                      <a:endParaRPr lang="en-SG" b="1" dirty="0"/>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Are there any discrepancies in these topics of interest with regards to the region? </a:t>
                      </a:r>
                    </a:p>
                  </a:txBody>
                  <a:tcPr/>
                </a:tc>
                <a:extLst>
                  <a:ext uri="{0D108BD9-81ED-4DB2-BD59-A6C34878D82A}">
                    <a16:rowId xmlns:a16="http://schemas.microsoft.com/office/drawing/2014/main" val="2470811100"/>
                  </a:ext>
                </a:extLst>
              </a:tr>
              <a:tr h="370840">
                <a:tc>
                  <a:txBody>
                    <a:bodyPr/>
                    <a:lstStyle/>
                    <a:p>
                      <a:pPr lvl="0" algn="ctr"/>
                      <a:r>
                        <a:rPr lang="en-US" b="1" dirty="0"/>
                        <a:t>Political</a:t>
                      </a:r>
                      <a:endParaRPr lang="en-SG" b="1" dirty="0"/>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 does politics play a part in this?</a:t>
                      </a:r>
                    </a:p>
                  </a:txBody>
                  <a:tcPr/>
                </a:tc>
                <a:extLst>
                  <a:ext uri="{0D108BD9-81ED-4DB2-BD59-A6C34878D82A}">
                    <a16:rowId xmlns:a16="http://schemas.microsoft.com/office/drawing/2014/main" val="550116764"/>
                  </a:ext>
                </a:extLst>
              </a:tr>
            </a:tbl>
          </a:graphicData>
        </a:graphic>
      </p:graphicFrame>
    </p:spTree>
    <p:extLst>
      <p:ext uri="{BB962C8B-B14F-4D97-AF65-F5344CB8AC3E}">
        <p14:creationId xmlns:p14="http://schemas.microsoft.com/office/powerpoint/2010/main" val="4243605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Google Search Interest (Relative)</a:t>
            </a:r>
          </a:p>
        </p:txBody>
      </p:sp>
      <p:pic>
        <p:nvPicPr>
          <p:cNvPr id="1026" name="Picture 2">
            <a:extLst>
              <a:ext uri="{FF2B5EF4-FFF2-40B4-BE49-F238E27FC236}">
                <a16:creationId xmlns:a16="http://schemas.microsoft.com/office/drawing/2014/main" id="{39B59F24-0790-441D-BB0C-011C6A769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681" y="1164050"/>
            <a:ext cx="8690889" cy="4529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24FFEEF-BB97-710D-FCBE-740C4C9BEAC9}"/>
              </a:ext>
            </a:extLst>
          </p:cNvPr>
          <p:cNvSpPr txBox="1"/>
          <p:nvPr/>
        </p:nvSpPr>
        <p:spPr>
          <a:xfrm>
            <a:off x="9179570" y="1371362"/>
            <a:ext cx="2949872" cy="523220"/>
          </a:xfrm>
          <a:prstGeom prst="rect">
            <a:avLst/>
          </a:prstGeom>
          <a:noFill/>
        </p:spPr>
        <p:txBody>
          <a:bodyPr wrap="square">
            <a:spAutoFit/>
          </a:bodyPr>
          <a:lstStyle/>
          <a:p>
            <a:pPr marL="285750" indent="-285750">
              <a:buFont typeface="Arial" panose="020B0604020202020204" pitchFamily="34" charset="0"/>
              <a:buChar char="•"/>
            </a:pPr>
            <a:r>
              <a:rPr lang="en-US" sz="1400" dirty="0"/>
              <a:t>What happened in 22 September 2019 and 17 April 2022?</a:t>
            </a:r>
            <a:endParaRPr lang="en-SG" sz="1400" dirty="0"/>
          </a:p>
        </p:txBody>
      </p:sp>
    </p:spTree>
    <p:extLst>
      <p:ext uri="{BB962C8B-B14F-4D97-AF65-F5344CB8AC3E}">
        <p14:creationId xmlns:p14="http://schemas.microsoft.com/office/powerpoint/2010/main" val="3164794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Google Search Interest by Country (Relative)</a:t>
            </a:r>
          </a:p>
        </p:txBody>
      </p:sp>
      <p:sp>
        <p:nvSpPr>
          <p:cNvPr id="3" name="TextBox 2">
            <a:extLst>
              <a:ext uri="{FF2B5EF4-FFF2-40B4-BE49-F238E27FC236}">
                <a16:creationId xmlns:a16="http://schemas.microsoft.com/office/drawing/2014/main" id="{024FFEEF-BB97-710D-FCBE-740C4C9BEAC9}"/>
              </a:ext>
            </a:extLst>
          </p:cNvPr>
          <p:cNvSpPr txBox="1"/>
          <p:nvPr/>
        </p:nvSpPr>
        <p:spPr>
          <a:xfrm>
            <a:off x="8393186" y="1371362"/>
            <a:ext cx="2949872" cy="523220"/>
          </a:xfrm>
          <a:prstGeom prst="rect">
            <a:avLst/>
          </a:prstGeom>
          <a:noFill/>
        </p:spPr>
        <p:txBody>
          <a:bodyPr wrap="square">
            <a:spAutoFit/>
          </a:bodyPr>
          <a:lstStyle/>
          <a:p>
            <a:pPr marL="285750" indent="-285750">
              <a:buFont typeface="Arial" panose="020B0604020202020204" pitchFamily="34" charset="0"/>
              <a:buChar char="•"/>
            </a:pPr>
            <a:r>
              <a:rPr lang="en-US" sz="1400" dirty="0"/>
              <a:t>Fiji? Zimbabwe? 🤔</a:t>
            </a:r>
          </a:p>
          <a:p>
            <a:pPr marL="285750" indent="-285750">
              <a:buFont typeface="Arial" panose="020B0604020202020204" pitchFamily="34" charset="0"/>
              <a:buChar char="•"/>
            </a:pPr>
            <a:r>
              <a:rPr lang="en-US" sz="1400" dirty="0"/>
              <a:t>Unexpected?</a:t>
            </a:r>
            <a:endParaRPr lang="en-SG" sz="1400" dirty="0"/>
          </a:p>
        </p:txBody>
      </p:sp>
      <p:pic>
        <p:nvPicPr>
          <p:cNvPr id="2050" name="Picture 2">
            <a:extLst>
              <a:ext uri="{FF2B5EF4-FFF2-40B4-BE49-F238E27FC236}">
                <a16:creationId xmlns:a16="http://schemas.microsoft.com/office/drawing/2014/main" id="{E2F1CEF3-0DC8-8EA6-1CB0-BAB70F602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400" y="1371362"/>
            <a:ext cx="6996112" cy="4535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625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Google Search Interest by Metro (Relative)</a:t>
            </a:r>
          </a:p>
        </p:txBody>
      </p:sp>
      <p:pic>
        <p:nvPicPr>
          <p:cNvPr id="3074" name="Picture 2">
            <a:extLst>
              <a:ext uri="{FF2B5EF4-FFF2-40B4-BE49-F238E27FC236}">
                <a16:creationId xmlns:a16="http://schemas.microsoft.com/office/drawing/2014/main" id="{82350DC3-D899-3606-6982-37FE7992D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12" y="1371362"/>
            <a:ext cx="8124825"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200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Google Search Interest by City (Relative)</a:t>
            </a:r>
          </a:p>
        </p:txBody>
      </p:sp>
      <p:pic>
        <p:nvPicPr>
          <p:cNvPr id="4098" name="Picture 2">
            <a:extLst>
              <a:ext uri="{FF2B5EF4-FFF2-40B4-BE49-F238E27FC236}">
                <a16:creationId xmlns:a16="http://schemas.microsoft.com/office/drawing/2014/main" id="{76ED618F-00C3-C55A-C915-F95459674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348" y="1279208"/>
            <a:ext cx="5829300" cy="3933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9754FF0-4575-C27C-3127-F09915C2344F}"/>
              </a:ext>
            </a:extLst>
          </p:cNvPr>
          <p:cNvSpPr txBox="1"/>
          <p:nvPr/>
        </p:nvSpPr>
        <p:spPr>
          <a:xfrm>
            <a:off x="2175266" y="1491078"/>
            <a:ext cx="1308598" cy="307777"/>
          </a:xfrm>
          <a:prstGeom prst="rect">
            <a:avLst/>
          </a:prstGeom>
          <a:noFill/>
        </p:spPr>
        <p:txBody>
          <a:bodyPr wrap="square">
            <a:spAutoFit/>
          </a:bodyPr>
          <a:lstStyle/>
          <a:p>
            <a:r>
              <a:rPr lang="en-US" sz="1400" dirty="0"/>
              <a:t>(New Zealand)</a:t>
            </a:r>
            <a:endParaRPr lang="en-SG" sz="1400" dirty="0"/>
          </a:p>
        </p:txBody>
      </p:sp>
      <p:sp>
        <p:nvSpPr>
          <p:cNvPr id="5" name="TextBox 4">
            <a:extLst>
              <a:ext uri="{FF2B5EF4-FFF2-40B4-BE49-F238E27FC236}">
                <a16:creationId xmlns:a16="http://schemas.microsoft.com/office/drawing/2014/main" id="{FC0CB305-5DC6-9886-780E-F432F2C8BA86}"/>
              </a:ext>
            </a:extLst>
          </p:cNvPr>
          <p:cNvSpPr txBox="1"/>
          <p:nvPr/>
        </p:nvSpPr>
        <p:spPr>
          <a:xfrm>
            <a:off x="2175266" y="1702948"/>
            <a:ext cx="1308598" cy="307777"/>
          </a:xfrm>
          <a:prstGeom prst="rect">
            <a:avLst/>
          </a:prstGeom>
          <a:noFill/>
        </p:spPr>
        <p:txBody>
          <a:bodyPr wrap="square">
            <a:spAutoFit/>
          </a:bodyPr>
          <a:lstStyle/>
          <a:p>
            <a:r>
              <a:rPr lang="en-US" sz="1400" dirty="0"/>
              <a:t>(Zimbabwe)</a:t>
            </a:r>
            <a:endParaRPr lang="en-SG" sz="1400" dirty="0"/>
          </a:p>
        </p:txBody>
      </p:sp>
      <p:sp>
        <p:nvSpPr>
          <p:cNvPr id="6" name="TextBox 5">
            <a:extLst>
              <a:ext uri="{FF2B5EF4-FFF2-40B4-BE49-F238E27FC236}">
                <a16:creationId xmlns:a16="http://schemas.microsoft.com/office/drawing/2014/main" id="{8C8338A5-C1ED-4DB5-5494-A9CF6BE6C1FA}"/>
              </a:ext>
            </a:extLst>
          </p:cNvPr>
          <p:cNvSpPr txBox="1"/>
          <p:nvPr/>
        </p:nvSpPr>
        <p:spPr>
          <a:xfrm>
            <a:off x="2664279" y="2275282"/>
            <a:ext cx="1308598" cy="307777"/>
          </a:xfrm>
          <a:prstGeom prst="rect">
            <a:avLst/>
          </a:prstGeom>
          <a:noFill/>
        </p:spPr>
        <p:txBody>
          <a:bodyPr wrap="square">
            <a:spAutoFit/>
          </a:bodyPr>
          <a:lstStyle/>
          <a:p>
            <a:r>
              <a:rPr lang="en-US" sz="1400" dirty="0"/>
              <a:t>(Philippines)</a:t>
            </a:r>
            <a:endParaRPr lang="en-SG" sz="1400" dirty="0"/>
          </a:p>
        </p:txBody>
      </p:sp>
      <p:sp>
        <p:nvSpPr>
          <p:cNvPr id="7" name="TextBox 6">
            <a:extLst>
              <a:ext uri="{FF2B5EF4-FFF2-40B4-BE49-F238E27FC236}">
                <a16:creationId xmlns:a16="http://schemas.microsoft.com/office/drawing/2014/main" id="{49B2E4A6-BABC-CD01-5775-A9C009432B32}"/>
              </a:ext>
            </a:extLst>
          </p:cNvPr>
          <p:cNvSpPr txBox="1"/>
          <p:nvPr/>
        </p:nvSpPr>
        <p:spPr>
          <a:xfrm>
            <a:off x="2443299" y="4468743"/>
            <a:ext cx="1308598" cy="307777"/>
          </a:xfrm>
          <a:prstGeom prst="rect">
            <a:avLst/>
          </a:prstGeom>
          <a:noFill/>
        </p:spPr>
        <p:txBody>
          <a:bodyPr wrap="square">
            <a:spAutoFit/>
          </a:bodyPr>
          <a:lstStyle/>
          <a:p>
            <a:r>
              <a:rPr lang="en-US" sz="1400" dirty="0"/>
              <a:t>(Australia)</a:t>
            </a:r>
            <a:endParaRPr lang="en-SG" sz="1400" dirty="0"/>
          </a:p>
        </p:txBody>
      </p:sp>
      <p:sp>
        <p:nvSpPr>
          <p:cNvPr id="8" name="TextBox 7">
            <a:extLst>
              <a:ext uri="{FF2B5EF4-FFF2-40B4-BE49-F238E27FC236}">
                <a16:creationId xmlns:a16="http://schemas.microsoft.com/office/drawing/2014/main" id="{2F4D5B6B-7CF1-A7BF-9AA1-4E437137765D}"/>
              </a:ext>
            </a:extLst>
          </p:cNvPr>
          <p:cNvSpPr txBox="1"/>
          <p:nvPr/>
        </p:nvSpPr>
        <p:spPr>
          <a:xfrm>
            <a:off x="2527049" y="3101756"/>
            <a:ext cx="1308598" cy="307777"/>
          </a:xfrm>
          <a:prstGeom prst="rect">
            <a:avLst/>
          </a:prstGeom>
          <a:noFill/>
        </p:spPr>
        <p:txBody>
          <a:bodyPr wrap="square">
            <a:spAutoFit/>
          </a:bodyPr>
          <a:lstStyle/>
          <a:p>
            <a:r>
              <a:rPr lang="en-US" sz="1400" dirty="0"/>
              <a:t>(Canada)</a:t>
            </a:r>
            <a:endParaRPr lang="en-SG" sz="1400" dirty="0"/>
          </a:p>
        </p:txBody>
      </p:sp>
    </p:spTree>
    <p:extLst>
      <p:ext uri="{BB962C8B-B14F-4D97-AF65-F5344CB8AC3E}">
        <p14:creationId xmlns:p14="http://schemas.microsoft.com/office/powerpoint/2010/main" val="2062689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Google Search Related Topics to “Climate Change” (Absolute)</a:t>
            </a:r>
          </a:p>
        </p:txBody>
      </p:sp>
      <p:pic>
        <p:nvPicPr>
          <p:cNvPr id="9" name="Picture 8">
            <a:extLst>
              <a:ext uri="{FF2B5EF4-FFF2-40B4-BE49-F238E27FC236}">
                <a16:creationId xmlns:a16="http://schemas.microsoft.com/office/drawing/2014/main" id="{1878FC12-D071-11A7-A902-70829BE17386}"/>
              </a:ext>
            </a:extLst>
          </p:cNvPr>
          <p:cNvPicPr>
            <a:picLocks noChangeAspect="1"/>
          </p:cNvPicPr>
          <p:nvPr/>
        </p:nvPicPr>
        <p:blipFill>
          <a:blip r:embed="rId3"/>
          <a:stretch>
            <a:fillRect/>
          </a:stretch>
        </p:blipFill>
        <p:spPr>
          <a:xfrm>
            <a:off x="2256470" y="1133475"/>
            <a:ext cx="4981575" cy="4286250"/>
          </a:xfrm>
          <a:prstGeom prst="rect">
            <a:avLst/>
          </a:prstGeom>
        </p:spPr>
      </p:pic>
      <p:sp>
        <p:nvSpPr>
          <p:cNvPr id="10" name="Oval 9">
            <a:extLst>
              <a:ext uri="{FF2B5EF4-FFF2-40B4-BE49-F238E27FC236}">
                <a16:creationId xmlns:a16="http://schemas.microsoft.com/office/drawing/2014/main" id="{699CE0C1-A471-382D-8900-9EB7D82648D0}"/>
              </a:ext>
            </a:extLst>
          </p:cNvPr>
          <p:cNvSpPr/>
          <p:nvPr/>
        </p:nvSpPr>
        <p:spPr>
          <a:xfrm>
            <a:off x="4747260" y="1773397"/>
            <a:ext cx="1095756" cy="309911"/>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582EC965-E993-A4B8-7B87-DB22C28BFA57}"/>
              </a:ext>
            </a:extLst>
          </p:cNvPr>
          <p:cNvSpPr/>
          <p:nvPr/>
        </p:nvSpPr>
        <p:spPr>
          <a:xfrm>
            <a:off x="5212080" y="2966689"/>
            <a:ext cx="684276" cy="309911"/>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02477017-3B02-26EC-918A-7903C265231E}"/>
              </a:ext>
            </a:extLst>
          </p:cNvPr>
          <p:cNvSpPr txBox="1"/>
          <p:nvPr/>
        </p:nvSpPr>
        <p:spPr>
          <a:xfrm>
            <a:off x="7238044" y="2966689"/>
            <a:ext cx="4458655" cy="1600438"/>
          </a:xfrm>
          <a:prstGeom prst="rect">
            <a:avLst/>
          </a:prstGeom>
          <a:noFill/>
        </p:spPr>
        <p:txBody>
          <a:bodyPr wrap="square">
            <a:spAutoFit/>
          </a:bodyPr>
          <a:lstStyle/>
          <a:p>
            <a:pPr marL="285750" indent="-285750">
              <a:buFont typeface="Arial" panose="020B0604020202020204" pitchFamily="34" charset="0"/>
              <a:buChar char="•"/>
            </a:pPr>
            <a:r>
              <a:rPr lang="en-US" sz="1400" dirty="0"/>
              <a:t>Brainly is an education platform where people can ask questions, similar to Quora</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What is significant about 2021 UN Conference?</a:t>
            </a:r>
            <a:endParaRPr lang="en-SG" sz="1400" dirty="0"/>
          </a:p>
        </p:txBody>
      </p:sp>
      <p:sp>
        <p:nvSpPr>
          <p:cNvPr id="13" name="Oval 12">
            <a:extLst>
              <a:ext uri="{FF2B5EF4-FFF2-40B4-BE49-F238E27FC236}">
                <a16:creationId xmlns:a16="http://schemas.microsoft.com/office/drawing/2014/main" id="{2C4C1229-EF1B-FA59-61D6-0B70D6100D0B}"/>
              </a:ext>
            </a:extLst>
          </p:cNvPr>
          <p:cNvSpPr/>
          <p:nvPr/>
        </p:nvSpPr>
        <p:spPr>
          <a:xfrm>
            <a:off x="2790918" y="4170031"/>
            <a:ext cx="3105437" cy="309911"/>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B9F3EC1F-0E11-999A-9B1A-8B2FFAD40535}"/>
              </a:ext>
            </a:extLst>
          </p:cNvPr>
          <p:cNvSpPr/>
          <p:nvPr/>
        </p:nvSpPr>
        <p:spPr>
          <a:xfrm>
            <a:off x="5212080" y="4479942"/>
            <a:ext cx="684276" cy="309911"/>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390CD3FD-6ABF-0F0F-E4A0-A27591C91004}"/>
              </a:ext>
            </a:extLst>
          </p:cNvPr>
          <p:cNvSpPr/>
          <p:nvPr/>
        </p:nvSpPr>
        <p:spPr>
          <a:xfrm>
            <a:off x="4952999" y="3286650"/>
            <a:ext cx="943355" cy="309911"/>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4426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7856EE-CA4F-7DD9-C8CF-FEA7575C5E3A}"/>
              </a:ext>
            </a:extLst>
          </p:cNvPr>
          <p:cNvSpPr txBox="1"/>
          <p:nvPr/>
        </p:nvSpPr>
        <p:spPr>
          <a:xfrm>
            <a:off x="3917380" y="120459"/>
            <a:ext cx="4357240" cy="369332"/>
          </a:xfrm>
          <a:prstGeom prst="rect">
            <a:avLst/>
          </a:prstGeom>
          <a:noFill/>
        </p:spPr>
        <p:txBody>
          <a:bodyPr wrap="square">
            <a:spAutoFit/>
          </a:bodyPr>
          <a:lstStyle/>
          <a:p>
            <a:r>
              <a:rPr lang="en-US" b="1" dirty="0"/>
              <a:t>So what happened in this time frame?</a:t>
            </a:r>
            <a:endParaRPr lang="en-SG" b="1" dirty="0"/>
          </a:p>
        </p:txBody>
      </p:sp>
      <p:sp>
        <p:nvSpPr>
          <p:cNvPr id="8" name="TextBox 7">
            <a:extLst>
              <a:ext uri="{FF2B5EF4-FFF2-40B4-BE49-F238E27FC236}">
                <a16:creationId xmlns:a16="http://schemas.microsoft.com/office/drawing/2014/main" id="{6C4ECC8C-135A-122E-1C0B-1FBFA9151058}"/>
              </a:ext>
            </a:extLst>
          </p:cNvPr>
          <p:cNvSpPr txBox="1"/>
          <p:nvPr/>
        </p:nvSpPr>
        <p:spPr>
          <a:xfrm>
            <a:off x="472261" y="1455600"/>
            <a:ext cx="11247478" cy="2862322"/>
          </a:xfrm>
          <a:prstGeom prst="rect">
            <a:avLst/>
          </a:prstGeom>
          <a:noFill/>
        </p:spPr>
        <p:txBody>
          <a:bodyPr wrap="square">
            <a:spAutoFit/>
          </a:bodyPr>
          <a:lstStyle/>
          <a:p>
            <a:pPr marL="285750" indent="-285750">
              <a:buFont typeface="Arial" panose="020B0604020202020204" pitchFamily="34" charset="0"/>
              <a:buChar char="•"/>
            </a:pPr>
            <a:r>
              <a:rPr lang="en-US" dirty="0"/>
              <a:t>Brexit</a:t>
            </a:r>
          </a:p>
          <a:p>
            <a:pPr marL="285750" indent="-285750">
              <a:buFont typeface="Arial" panose="020B0604020202020204" pitchFamily="34" charset="0"/>
              <a:buChar char="•"/>
            </a:pPr>
            <a:r>
              <a:rPr lang="en-US" dirty="0"/>
              <a:t>Intergovernmental Panel on Climate Change </a:t>
            </a:r>
            <a:r>
              <a:rPr lang="en-SG" dirty="0"/>
              <a:t>(IPCC) Sixth Assessment Report (AR6)</a:t>
            </a:r>
          </a:p>
          <a:p>
            <a:pPr marL="285750" indent="-285750">
              <a:buFont typeface="Arial" panose="020B0604020202020204" pitchFamily="34" charset="0"/>
              <a:buChar char="•"/>
            </a:pPr>
            <a:r>
              <a:rPr lang="en-US" dirty="0"/>
              <a:t>#BLM</a:t>
            </a:r>
          </a:p>
          <a:p>
            <a:pPr marL="285750" indent="-285750">
              <a:buFont typeface="Arial" panose="020B0604020202020204" pitchFamily="34" charset="0"/>
              <a:buChar char="•"/>
            </a:pPr>
            <a:r>
              <a:rPr lang="en-US" dirty="0"/>
              <a:t>Covid</a:t>
            </a:r>
          </a:p>
          <a:p>
            <a:pPr marL="285750" indent="-285750">
              <a:buFont typeface="Arial" panose="020B0604020202020204" pitchFamily="34" charset="0"/>
              <a:buChar char="•"/>
            </a:pPr>
            <a:r>
              <a:rPr lang="en-US" dirty="0"/>
              <a:t>Cryptocurrency &amp; Businesses</a:t>
            </a:r>
          </a:p>
          <a:p>
            <a:pPr marL="285750" indent="-285750">
              <a:buFont typeface="Arial" panose="020B0604020202020204" pitchFamily="34" charset="0"/>
              <a:buChar char="•"/>
            </a:pPr>
            <a:r>
              <a:rPr lang="en-US" dirty="0"/>
              <a:t>Presidential Elections</a:t>
            </a:r>
          </a:p>
          <a:p>
            <a:pPr marL="285750" indent="-285750">
              <a:buFont typeface="Arial" panose="020B0604020202020204" pitchFamily="34" charset="0"/>
              <a:buChar char="•"/>
            </a:pPr>
            <a:r>
              <a:rPr lang="en-US" dirty="0"/>
              <a:t>Covid Vaccinations</a:t>
            </a:r>
          </a:p>
          <a:p>
            <a:pPr marL="285750" indent="-285750">
              <a:buFont typeface="Arial" panose="020B0604020202020204" pitchFamily="34" charset="0"/>
              <a:buChar char="•"/>
            </a:pPr>
            <a:r>
              <a:rPr lang="en-US" dirty="0"/>
              <a:t>Russia invades Ukraine</a:t>
            </a:r>
          </a:p>
          <a:p>
            <a:pPr marL="285750" indent="-285750">
              <a:buFont typeface="Arial" panose="020B0604020202020204" pitchFamily="34" charset="0"/>
              <a:buChar char="•"/>
            </a:pPr>
            <a:r>
              <a:rPr lang="en-US" dirty="0"/>
              <a:t>A few summits</a:t>
            </a:r>
          </a:p>
          <a:p>
            <a:pPr marL="285750" indent="-285750">
              <a:buFont typeface="Arial" panose="020B0604020202020204" pitchFamily="34" charset="0"/>
              <a:buChar char="•"/>
            </a:pPr>
            <a:r>
              <a:rPr lang="en-US" dirty="0"/>
              <a:t>LOTS of disasters (Hurricane Florence, Australia bushfires, Cyclone Fani, </a:t>
            </a:r>
            <a:r>
              <a:rPr lang="en-US" sz="1800" dirty="0">
                <a:effectLst/>
              </a:rPr>
              <a:t>Suez Canal)</a:t>
            </a:r>
            <a:endParaRPr lang="en-US" dirty="0"/>
          </a:p>
        </p:txBody>
      </p:sp>
    </p:spTree>
    <p:extLst>
      <p:ext uri="{BB962C8B-B14F-4D97-AF65-F5344CB8AC3E}">
        <p14:creationId xmlns:p14="http://schemas.microsoft.com/office/powerpoint/2010/main" val="542510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51139381-E0AD-E22D-9514-46C231DDB3AB}"/>
              </a:ext>
            </a:extLst>
          </p:cNvPr>
          <p:cNvGraphicFramePr>
            <a:graphicFrameLocks noGrp="1"/>
          </p:cNvGraphicFramePr>
          <p:nvPr>
            <p:extLst>
              <p:ext uri="{D42A27DB-BD31-4B8C-83A1-F6EECF244321}">
                <p14:modId xmlns:p14="http://schemas.microsoft.com/office/powerpoint/2010/main" val="311764740"/>
              </p:ext>
            </p:extLst>
          </p:nvPr>
        </p:nvGraphicFramePr>
        <p:xfrm>
          <a:off x="0" y="633512"/>
          <a:ext cx="12192000" cy="6224488"/>
        </p:xfrm>
        <a:graphic>
          <a:graphicData uri="http://schemas.openxmlformats.org/drawingml/2006/table">
            <a:tbl>
              <a:tblPr/>
              <a:tblGrid>
                <a:gridCol w="1991887">
                  <a:extLst>
                    <a:ext uri="{9D8B030D-6E8A-4147-A177-3AD203B41FA5}">
                      <a16:colId xmlns:a16="http://schemas.microsoft.com/office/drawing/2014/main" val="4260504105"/>
                    </a:ext>
                  </a:extLst>
                </a:gridCol>
                <a:gridCol w="10200113">
                  <a:extLst>
                    <a:ext uri="{9D8B030D-6E8A-4147-A177-3AD203B41FA5}">
                      <a16:colId xmlns:a16="http://schemas.microsoft.com/office/drawing/2014/main" val="1282147926"/>
                    </a:ext>
                  </a:extLst>
                </a:gridCol>
              </a:tblGrid>
              <a:tr h="189540">
                <a:tc>
                  <a:txBody>
                    <a:bodyPr/>
                    <a:lstStyle/>
                    <a:p>
                      <a:pPr algn="ctr"/>
                      <a:r>
                        <a:rPr lang="en-SG" sz="1200" dirty="0">
                          <a:effectLst/>
                        </a:rPr>
                        <a:t>Date</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pPr algn="ctr"/>
                      <a:r>
                        <a:rPr lang="en-SG" sz="1200" dirty="0">
                          <a:effectLst/>
                        </a:rPr>
                        <a:t>Event</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1740783157"/>
                  </a:ext>
                </a:extLst>
              </a:tr>
              <a:tr h="372420">
                <a:tc>
                  <a:txBody>
                    <a:bodyPr/>
                    <a:lstStyle/>
                    <a:p>
                      <a:pPr algn="ctr"/>
                      <a:r>
                        <a:rPr lang="en-US" sz="1200" dirty="0"/>
                        <a:t>August 1, 2018</a:t>
                      </a:r>
                      <a:endParaRPr lang="en-SG" sz="1200" dirty="0">
                        <a:effectLst/>
                      </a:endParaRP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t>Apple Inc. becomes the first publicly traded company to reach a $1 trillion market cap.</a:t>
                      </a:r>
                      <a:endParaRPr lang="en-US" sz="1200" dirty="0">
                        <a:effectLst/>
                      </a:endParaRP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2678576311"/>
                  </a:ext>
                </a:extLst>
              </a:tr>
              <a:tr h="372420">
                <a:tc>
                  <a:txBody>
                    <a:bodyPr/>
                    <a:lstStyle/>
                    <a:p>
                      <a:pPr algn="ctr"/>
                      <a:r>
                        <a:rPr lang="en-US" sz="1200" dirty="0">
                          <a:solidFill>
                            <a:srgbClr val="C49E12"/>
                          </a:solidFill>
                        </a:rPr>
                        <a:t>August 4, 2018</a:t>
                      </a:r>
                      <a:endParaRPr lang="en-SG" sz="1200" dirty="0">
                        <a:solidFill>
                          <a:srgbClr val="C49E12"/>
                        </a:solidFill>
                        <a:effectLst/>
                      </a:endParaRP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solidFill>
                            <a:srgbClr val="C49E12"/>
                          </a:solidFill>
                        </a:rPr>
                        <a:t>A 6.9 magnitude earthquake strikes Lombok, Indonesia, killing over 560 people and injuring thousands.</a:t>
                      </a:r>
                      <a:endParaRPr lang="en-US" sz="1200" dirty="0">
                        <a:solidFill>
                          <a:srgbClr val="C49E12"/>
                        </a:solidFill>
                        <a:effectLst/>
                      </a:endParaRP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1476451378"/>
                  </a:ext>
                </a:extLst>
              </a:tr>
              <a:tr h="372420">
                <a:tc>
                  <a:txBody>
                    <a:bodyPr/>
                    <a:lstStyle/>
                    <a:p>
                      <a:pPr algn="ctr"/>
                      <a:r>
                        <a:rPr lang="en-SG" sz="1200" dirty="0">
                          <a:solidFill>
                            <a:srgbClr val="FF0000"/>
                          </a:solidFill>
                          <a:effectLst/>
                        </a:rPr>
                        <a:t>August 30, 2018</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solidFill>
                            <a:srgbClr val="FF0000"/>
                          </a:solidFill>
                          <a:effectLst/>
                        </a:rPr>
                        <a:t>The U.S. government announces a revised trade deal with Mexico, replacing NAFTA with the United States-Mexico-Canada Agreement (USMCA).</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2801448296"/>
                  </a:ext>
                </a:extLst>
              </a:tr>
              <a:tr h="298372">
                <a:tc>
                  <a:txBody>
                    <a:bodyPr/>
                    <a:lstStyle/>
                    <a:p>
                      <a:pPr algn="ctr"/>
                      <a:r>
                        <a:rPr lang="en-SG" sz="1200" dirty="0">
                          <a:solidFill>
                            <a:srgbClr val="C49E12"/>
                          </a:solidFill>
                          <a:effectLst/>
                        </a:rPr>
                        <a:t>September 14, 2018</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solidFill>
                            <a:srgbClr val="C49E12"/>
                          </a:solidFill>
                          <a:effectLst/>
                        </a:rPr>
                        <a:t>Hurricane Florence makes landfall in the Carolinas, causing widespread damage and flooding.</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265738640"/>
                  </a:ext>
                </a:extLst>
              </a:tr>
              <a:tr h="372420">
                <a:tc>
                  <a:txBody>
                    <a:bodyPr/>
                    <a:lstStyle/>
                    <a:p>
                      <a:pPr algn="ctr"/>
                      <a:r>
                        <a:rPr lang="en-SG" sz="1200" dirty="0">
                          <a:solidFill>
                            <a:srgbClr val="C49E12"/>
                          </a:solidFill>
                          <a:effectLst/>
                        </a:rPr>
                        <a:t>October 8, 2018</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solidFill>
                            <a:srgbClr val="C49E12"/>
                          </a:solidFill>
                          <a:effectLst/>
                        </a:rPr>
                        <a:t>The Intergovernmental Panel on Climate Change releases a report warning of catastrophic consequences if global warming exceeds 1.5 degrees Celsius.</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3809836685"/>
                  </a:ext>
                </a:extLst>
              </a:tr>
              <a:tr h="372420">
                <a:tc>
                  <a:txBody>
                    <a:bodyPr/>
                    <a:lstStyle/>
                    <a:p>
                      <a:pPr algn="ctr"/>
                      <a:r>
                        <a:rPr lang="en-SG" sz="1200" dirty="0">
                          <a:effectLst/>
                        </a:rPr>
                        <a:t>November 11, 2018</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effectLst/>
                        </a:rPr>
                        <a:t>The 100th anniversary of the end of World War I is commemorated in various countries around the world.</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3707249009"/>
                  </a:ext>
                </a:extLst>
              </a:tr>
              <a:tr h="372420">
                <a:tc>
                  <a:txBody>
                    <a:bodyPr/>
                    <a:lstStyle/>
                    <a:p>
                      <a:pPr algn="ctr"/>
                      <a:r>
                        <a:rPr lang="en-SG" sz="1200" dirty="0">
                          <a:solidFill>
                            <a:srgbClr val="C49E12"/>
                          </a:solidFill>
                          <a:effectLst/>
                        </a:rPr>
                        <a:t>December 1, 2018</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solidFill>
                            <a:srgbClr val="C49E12"/>
                          </a:solidFill>
                          <a:effectLst/>
                        </a:rPr>
                        <a:t>The G20 Summit in Argentina ends with a commitment to fight climate change, but the United States remains non-committal.</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1679761519"/>
                  </a:ext>
                </a:extLst>
              </a:tr>
              <a:tr h="372420">
                <a:tc>
                  <a:txBody>
                    <a:bodyPr/>
                    <a:lstStyle/>
                    <a:p>
                      <a:pPr algn="ctr"/>
                      <a:r>
                        <a:rPr lang="en-SG" sz="1200" dirty="0">
                          <a:solidFill>
                            <a:srgbClr val="C49E12"/>
                          </a:solidFill>
                          <a:effectLst/>
                        </a:rPr>
                        <a:t>January 14, 2019</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solidFill>
                            <a:srgbClr val="C49E12"/>
                          </a:solidFill>
                          <a:effectLst/>
                        </a:rPr>
                        <a:t>Zimbabwean President Emmerson Mnangagwa announces a fuel price increase, leading to protests and a violent government crackdown.</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2596807751"/>
                  </a:ext>
                </a:extLst>
              </a:tr>
              <a:tr h="298372">
                <a:tc>
                  <a:txBody>
                    <a:bodyPr/>
                    <a:lstStyle/>
                    <a:p>
                      <a:pPr algn="ctr"/>
                      <a:r>
                        <a:rPr lang="en-SG" sz="1200" dirty="0">
                          <a:solidFill>
                            <a:srgbClr val="FF0000"/>
                          </a:solidFill>
                          <a:effectLst/>
                        </a:rPr>
                        <a:t>February 27-28, 2019</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solidFill>
                            <a:srgbClr val="FF0000"/>
                          </a:solidFill>
                          <a:effectLst/>
                        </a:rPr>
                        <a:t>North Korea–United States Hanoi Summit ends abruptly without a denuclearization agreement.</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230890807"/>
                  </a:ext>
                </a:extLst>
              </a:tr>
              <a:tr h="372420">
                <a:tc>
                  <a:txBody>
                    <a:bodyPr/>
                    <a:lstStyle/>
                    <a:p>
                      <a:pPr algn="ctr"/>
                      <a:r>
                        <a:rPr lang="en-SG" sz="1200" dirty="0">
                          <a:solidFill>
                            <a:srgbClr val="FF0000"/>
                          </a:solidFill>
                          <a:effectLst/>
                        </a:rPr>
                        <a:t>March 29, 2019</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solidFill>
                            <a:srgbClr val="FF0000"/>
                          </a:solidFill>
                          <a:effectLst/>
                        </a:rPr>
                        <a:t>The United Kingdom formally triggers Article 50 to begin the process of leaving the European Union (Brexit).</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3288664604"/>
                  </a:ext>
                </a:extLst>
              </a:tr>
              <a:tr h="372420">
                <a:tc>
                  <a:txBody>
                    <a:bodyPr/>
                    <a:lstStyle/>
                    <a:p>
                      <a:pPr algn="ctr"/>
                      <a:r>
                        <a:rPr lang="en-SG" sz="1200" dirty="0">
                          <a:effectLst/>
                        </a:rPr>
                        <a:t>April 15, 2019</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effectLst/>
                        </a:rPr>
                        <a:t>The Notre-Dame Cathedral in Paris, France, suffers a major fire, causing significant damage to the structure.</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1422313834"/>
                  </a:ext>
                </a:extLst>
              </a:tr>
              <a:tr h="372420">
                <a:tc>
                  <a:txBody>
                    <a:bodyPr/>
                    <a:lstStyle/>
                    <a:p>
                      <a:pPr algn="ctr"/>
                      <a:r>
                        <a:rPr lang="en-SG" sz="1200" dirty="0">
                          <a:solidFill>
                            <a:srgbClr val="C49E12"/>
                          </a:solidFill>
                          <a:effectLst/>
                        </a:rPr>
                        <a:t>May 3, 2019</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solidFill>
                            <a:srgbClr val="C49E12"/>
                          </a:solidFill>
                          <a:effectLst/>
                        </a:rPr>
                        <a:t>Cyclone Fani makes landfall in Odisha, India, causing extensive damage and the evacuation of millions.</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1292418032"/>
                  </a:ext>
                </a:extLst>
              </a:tr>
              <a:tr h="372420">
                <a:tc>
                  <a:txBody>
                    <a:bodyPr/>
                    <a:lstStyle/>
                    <a:p>
                      <a:pPr algn="ctr"/>
                      <a:r>
                        <a:rPr lang="en-SG" sz="1200" dirty="0">
                          <a:solidFill>
                            <a:srgbClr val="C49E12"/>
                          </a:solidFill>
                          <a:effectLst/>
                        </a:rPr>
                        <a:t>September 14, 2019</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solidFill>
                            <a:srgbClr val="C49E12"/>
                          </a:solidFill>
                          <a:effectLst/>
                        </a:rPr>
                        <a:t>Houthi rebels in Yemen claim responsibility for drone attacks on Saudi Arabian oil facilities, disrupting global oil supply.</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2102994943"/>
                  </a:ext>
                </a:extLst>
              </a:tr>
              <a:tr h="372420">
                <a:tc>
                  <a:txBody>
                    <a:bodyPr/>
                    <a:lstStyle/>
                    <a:p>
                      <a:pPr algn="ctr"/>
                      <a:r>
                        <a:rPr lang="en-SG" sz="1200" b="1" dirty="0">
                          <a:solidFill>
                            <a:srgbClr val="C49E12"/>
                          </a:solidFill>
                          <a:effectLst/>
                        </a:rPr>
                        <a:t>September 20, 2019</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b="1" dirty="0">
                          <a:solidFill>
                            <a:srgbClr val="C49E12"/>
                          </a:solidFill>
                          <a:effectLst/>
                        </a:rPr>
                        <a:t>Millions of people participate in global climate strikes, inspired by climate activist Greta Thunberg.</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113838004"/>
                  </a:ext>
                </a:extLst>
              </a:tr>
              <a:tr h="298372">
                <a:tc>
                  <a:txBody>
                    <a:bodyPr/>
                    <a:lstStyle/>
                    <a:p>
                      <a:pPr algn="ctr"/>
                      <a:r>
                        <a:rPr lang="en-SG" sz="1200" dirty="0">
                          <a:solidFill>
                            <a:srgbClr val="C49E12"/>
                          </a:solidFill>
                          <a:effectLst/>
                        </a:rPr>
                        <a:t>October 3, 2019</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solidFill>
                            <a:srgbClr val="C49E12"/>
                          </a:solidFill>
                          <a:effectLst/>
                        </a:rPr>
                        <a:t>Ecuadorian President </a:t>
                      </a:r>
                      <a:r>
                        <a:rPr lang="en-US" sz="1200" dirty="0" err="1">
                          <a:solidFill>
                            <a:srgbClr val="C49E12"/>
                          </a:solidFill>
                          <a:effectLst/>
                        </a:rPr>
                        <a:t>Lenín</a:t>
                      </a:r>
                      <a:r>
                        <a:rPr lang="en-US" sz="1200" dirty="0">
                          <a:solidFill>
                            <a:srgbClr val="C49E12"/>
                          </a:solidFill>
                          <a:effectLst/>
                        </a:rPr>
                        <a:t> Moreno repeals fuel subsidy cuts, ending nationwide protests.</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1884533086"/>
                  </a:ext>
                </a:extLst>
              </a:tr>
              <a:tr h="372420">
                <a:tc>
                  <a:txBody>
                    <a:bodyPr/>
                    <a:lstStyle/>
                    <a:p>
                      <a:pPr algn="ctr"/>
                      <a:r>
                        <a:rPr lang="en-SG" sz="1200" dirty="0">
                          <a:solidFill>
                            <a:srgbClr val="FF0000"/>
                          </a:solidFill>
                          <a:effectLst/>
                        </a:rPr>
                        <a:t>December 18, 2019</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solidFill>
                            <a:srgbClr val="FF0000"/>
                          </a:solidFill>
                          <a:effectLst/>
                        </a:rPr>
                        <a:t>President Donald Trump is impeached by the U.S. House of Representatives on charges of abuse of power and obstruction of Congress.</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3048161431"/>
                  </a:ext>
                </a:extLst>
              </a:tr>
              <a:tr h="298372">
                <a:tc>
                  <a:txBody>
                    <a:bodyPr/>
                    <a:lstStyle/>
                    <a:p>
                      <a:pPr algn="ctr"/>
                      <a:r>
                        <a:rPr lang="en-SG" sz="1200" dirty="0">
                          <a:solidFill>
                            <a:srgbClr val="C49E12"/>
                          </a:solidFill>
                          <a:effectLst/>
                        </a:rPr>
                        <a:t>December 26, 2019</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solidFill>
                            <a:srgbClr val="C49E12"/>
                          </a:solidFill>
                          <a:effectLst/>
                        </a:rPr>
                        <a:t>Australia experiences devastating bushfires, causing widespread destruction and loss of wildlife.</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518080167"/>
                  </a:ext>
                </a:extLst>
              </a:tr>
            </a:tbl>
          </a:graphicData>
        </a:graphic>
      </p:graphicFrame>
      <p:sp>
        <p:nvSpPr>
          <p:cNvPr id="3" name="Oval 2">
            <a:extLst>
              <a:ext uri="{FF2B5EF4-FFF2-40B4-BE49-F238E27FC236}">
                <a16:creationId xmlns:a16="http://schemas.microsoft.com/office/drawing/2014/main" id="{BC0B565D-4373-2266-D67E-91ABD9B4B1AB}"/>
              </a:ext>
            </a:extLst>
          </p:cNvPr>
          <p:cNvSpPr/>
          <p:nvPr/>
        </p:nvSpPr>
        <p:spPr>
          <a:xfrm>
            <a:off x="199617" y="199367"/>
            <a:ext cx="117475"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Oval 3">
            <a:extLst>
              <a:ext uri="{FF2B5EF4-FFF2-40B4-BE49-F238E27FC236}">
                <a16:creationId xmlns:a16="http://schemas.microsoft.com/office/drawing/2014/main" id="{B76A9981-5C6D-A3B1-169F-797D2B10BCFC}"/>
              </a:ext>
            </a:extLst>
          </p:cNvPr>
          <p:cNvSpPr/>
          <p:nvPr/>
        </p:nvSpPr>
        <p:spPr>
          <a:xfrm>
            <a:off x="1199212" y="199367"/>
            <a:ext cx="117475" cy="101600"/>
          </a:xfrm>
          <a:prstGeom prst="ellipse">
            <a:avLst/>
          </a:prstGeom>
          <a:solidFill>
            <a:srgbClr val="C49E12"/>
          </a:solidFill>
          <a:ln>
            <a:solidFill>
              <a:srgbClr val="C49E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rgbClr val="00B050"/>
              </a:solidFill>
            </a:endParaRPr>
          </a:p>
        </p:txBody>
      </p:sp>
      <p:sp>
        <p:nvSpPr>
          <p:cNvPr id="5" name="TextBox 4">
            <a:extLst>
              <a:ext uri="{FF2B5EF4-FFF2-40B4-BE49-F238E27FC236}">
                <a16:creationId xmlns:a16="http://schemas.microsoft.com/office/drawing/2014/main" id="{6EA9AB82-9D38-C4F0-7B26-87BDFE88FB97}"/>
              </a:ext>
            </a:extLst>
          </p:cNvPr>
          <p:cNvSpPr txBox="1"/>
          <p:nvPr/>
        </p:nvSpPr>
        <p:spPr>
          <a:xfrm>
            <a:off x="287723" y="111667"/>
            <a:ext cx="940858" cy="276999"/>
          </a:xfrm>
          <a:prstGeom prst="rect">
            <a:avLst/>
          </a:prstGeom>
          <a:noFill/>
        </p:spPr>
        <p:txBody>
          <a:bodyPr wrap="square" rtlCol="0">
            <a:spAutoFit/>
          </a:bodyPr>
          <a:lstStyle/>
          <a:p>
            <a:r>
              <a:rPr lang="en-US" sz="1200" dirty="0"/>
              <a:t>Politics</a:t>
            </a:r>
            <a:endParaRPr lang="en-SG" sz="1200" dirty="0"/>
          </a:p>
        </p:txBody>
      </p:sp>
      <p:sp>
        <p:nvSpPr>
          <p:cNvPr id="7" name="TextBox 6">
            <a:extLst>
              <a:ext uri="{FF2B5EF4-FFF2-40B4-BE49-F238E27FC236}">
                <a16:creationId xmlns:a16="http://schemas.microsoft.com/office/drawing/2014/main" id="{ECAF507F-3CC5-D876-8E46-45EF5FB46BE9}"/>
              </a:ext>
            </a:extLst>
          </p:cNvPr>
          <p:cNvSpPr txBox="1"/>
          <p:nvPr/>
        </p:nvSpPr>
        <p:spPr>
          <a:xfrm>
            <a:off x="1316687" y="111667"/>
            <a:ext cx="940858" cy="276999"/>
          </a:xfrm>
          <a:prstGeom prst="rect">
            <a:avLst/>
          </a:prstGeom>
          <a:noFill/>
        </p:spPr>
        <p:txBody>
          <a:bodyPr wrap="square" rtlCol="0">
            <a:spAutoFit/>
          </a:bodyPr>
          <a:lstStyle/>
          <a:p>
            <a:r>
              <a:rPr lang="en-US" sz="1200" dirty="0"/>
              <a:t>Climate</a:t>
            </a:r>
            <a:endParaRPr lang="en-SG" sz="1200" dirty="0"/>
          </a:p>
        </p:txBody>
      </p:sp>
      <p:sp>
        <p:nvSpPr>
          <p:cNvPr id="8" name="TextBox 7">
            <a:extLst>
              <a:ext uri="{FF2B5EF4-FFF2-40B4-BE49-F238E27FC236}">
                <a16:creationId xmlns:a16="http://schemas.microsoft.com/office/drawing/2014/main" id="{C07248D9-1592-6630-1286-BFD97D705EC6}"/>
              </a:ext>
            </a:extLst>
          </p:cNvPr>
          <p:cNvSpPr txBox="1"/>
          <p:nvPr/>
        </p:nvSpPr>
        <p:spPr>
          <a:xfrm>
            <a:off x="317092" y="370162"/>
            <a:ext cx="1371966" cy="307777"/>
          </a:xfrm>
          <a:prstGeom prst="rect">
            <a:avLst/>
          </a:prstGeom>
          <a:noFill/>
        </p:spPr>
        <p:txBody>
          <a:bodyPr wrap="square">
            <a:spAutoFit/>
          </a:bodyPr>
          <a:lstStyle/>
          <a:p>
            <a:r>
              <a:rPr lang="en-US" sz="1400" dirty="0">
                <a:solidFill>
                  <a:schemeClr val="bg2">
                    <a:lumMod val="50000"/>
                  </a:schemeClr>
                </a:solidFill>
              </a:rPr>
              <a:t>*Not exhaustive</a:t>
            </a:r>
            <a:endParaRPr lang="en-SG" sz="1400" dirty="0">
              <a:solidFill>
                <a:schemeClr val="bg2">
                  <a:lumMod val="50000"/>
                </a:schemeClr>
              </a:solidFill>
            </a:endParaRPr>
          </a:p>
        </p:txBody>
      </p:sp>
      <p:sp>
        <p:nvSpPr>
          <p:cNvPr id="9" name="TextBox 8">
            <a:extLst>
              <a:ext uri="{FF2B5EF4-FFF2-40B4-BE49-F238E27FC236}">
                <a16:creationId xmlns:a16="http://schemas.microsoft.com/office/drawing/2014/main" id="{8532087C-1C8E-0CDA-DF26-E91B55A04BA5}"/>
              </a:ext>
            </a:extLst>
          </p:cNvPr>
          <p:cNvSpPr txBox="1"/>
          <p:nvPr/>
        </p:nvSpPr>
        <p:spPr>
          <a:xfrm>
            <a:off x="3917380" y="120459"/>
            <a:ext cx="4357240" cy="369332"/>
          </a:xfrm>
          <a:prstGeom prst="rect">
            <a:avLst/>
          </a:prstGeom>
          <a:noFill/>
        </p:spPr>
        <p:txBody>
          <a:bodyPr wrap="square">
            <a:spAutoFit/>
          </a:bodyPr>
          <a:lstStyle/>
          <a:p>
            <a:r>
              <a:rPr lang="en-US" b="1" dirty="0"/>
              <a:t>So what happened in this time frame?</a:t>
            </a:r>
            <a:endParaRPr lang="en-SG" b="1" dirty="0"/>
          </a:p>
        </p:txBody>
      </p:sp>
      <p:sp>
        <p:nvSpPr>
          <p:cNvPr id="2" name="Arrow: Right 1">
            <a:extLst>
              <a:ext uri="{FF2B5EF4-FFF2-40B4-BE49-F238E27FC236}">
                <a16:creationId xmlns:a16="http://schemas.microsoft.com/office/drawing/2014/main" id="{24DD567C-DC81-B40A-EF16-3E44F66FB4B2}"/>
              </a:ext>
            </a:extLst>
          </p:cNvPr>
          <p:cNvSpPr/>
          <p:nvPr/>
        </p:nvSpPr>
        <p:spPr>
          <a:xfrm rot="10800000">
            <a:off x="9070848" y="5538688"/>
            <a:ext cx="694944" cy="26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13378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51139381-E0AD-E22D-9514-46C231DDB3AB}"/>
              </a:ext>
            </a:extLst>
          </p:cNvPr>
          <p:cNvGraphicFramePr>
            <a:graphicFrameLocks noGrp="1"/>
          </p:cNvGraphicFramePr>
          <p:nvPr>
            <p:extLst>
              <p:ext uri="{D42A27DB-BD31-4B8C-83A1-F6EECF244321}">
                <p14:modId xmlns:p14="http://schemas.microsoft.com/office/powerpoint/2010/main" val="3718093924"/>
              </p:ext>
            </p:extLst>
          </p:nvPr>
        </p:nvGraphicFramePr>
        <p:xfrm>
          <a:off x="0" y="1005932"/>
          <a:ext cx="12192000" cy="5852068"/>
        </p:xfrm>
        <a:graphic>
          <a:graphicData uri="http://schemas.openxmlformats.org/drawingml/2006/table">
            <a:tbl>
              <a:tblPr/>
              <a:tblGrid>
                <a:gridCol w="1991887">
                  <a:extLst>
                    <a:ext uri="{9D8B030D-6E8A-4147-A177-3AD203B41FA5}">
                      <a16:colId xmlns:a16="http://schemas.microsoft.com/office/drawing/2014/main" val="4260504105"/>
                    </a:ext>
                  </a:extLst>
                </a:gridCol>
                <a:gridCol w="10200113">
                  <a:extLst>
                    <a:ext uri="{9D8B030D-6E8A-4147-A177-3AD203B41FA5}">
                      <a16:colId xmlns:a16="http://schemas.microsoft.com/office/drawing/2014/main" val="1282147926"/>
                    </a:ext>
                  </a:extLst>
                </a:gridCol>
              </a:tblGrid>
              <a:tr h="189540">
                <a:tc>
                  <a:txBody>
                    <a:bodyPr/>
                    <a:lstStyle/>
                    <a:p>
                      <a:pPr algn="ctr"/>
                      <a:r>
                        <a:rPr lang="en-SG" sz="1200" dirty="0">
                          <a:effectLst/>
                        </a:rPr>
                        <a:t>Date</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pPr algn="ctr"/>
                      <a:r>
                        <a:rPr lang="en-SG" sz="1200" dirty="0">
                          <a:effectLst/>
                        </a:rPr>
                        <a:t>Event</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1740783157"/>
                  </a:ext>
                </a:extLst>
              </a:tr>
              <a:tr h="372420">
                <a:tc>
                  <a:txBody>
                    <a:bodyPr/>
                    <a:lstStyle/>
                    <a:p>
                      <a:pPr algn="ctr"/>
                      <a:r>
                        <a:rPr lang="en-SG" sz="1200" dirty="0">
                          <a:effectLst/>
                        </a:rPr>
                        <a:t>March 11, 2020</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effectLst/>
                        </a:rPr>
                        <a:t>The World Health Organization declares COVID-19 a global pandemic.</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2801448296"/>
                  </a:ext>
                </a:extLst>
              </a:tr>
              <a:tr h="298372">
                <a:tc>
                  <a:txBody>
                    <a:bodyPr/>
                    <a:lstStyle/>
                    <a:p>
                      <a:pPr algn="ctr"/>
                      <a:r>
                        <a:rPr lang="en-SG" sz="1200" dirty="0">
                          <a:effectLst/>
                        </a:rPr>
                        <a:t>May 25, 2020</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a:effectLst/>
                        </a:rPr>
                        <a:t>George Floyd is killed by a police officer in Minneapolis, Minnesota, leading to widespread protests against police brutality and racial injustice. #BLM movement</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265738640"/>
                  </a:ext>
                </a:extLst>
              </a:tr>
              <a:tr h="372420">
                <a:tc>
                  <a:txBody>
                    <a:bodyPr/>
                    <a:lstStyle/>
                    <a:p>
                      <a:pPr algn="ctr"/>
                      <a:r>
                        <a:rPr lang="en-SG" sz="1200" dirty="0">
                          <a:effectLst/>
                        </a:rPr>
                        <a:t>July 15, 2020</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effectLst/>
                        </a:rPr>
                        <a:t>Twitter experiences a massive security breach, with high-profile accounts being hacked to promote a Bitcoin scam.</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1669089571"/>
                  </a:ext>
                </a:extLst>
              </a:tr>
              <a:tr h="372420">
                <a:tc>
                  <a:txBody>
                    <a:bodyPr/>
                    <a:lstStyle/>
                    <a:p>
                      <a:pPr algn="ctr"/>
                      <a:r>
                        <a:rPr lang="en-SG" sz="1200" dirty="0">
                          <a:solidFill>
                            <a:srgbClr val="FF0000"/>
                          </a:solidFill>
                          <a:effectLst/>
                        </a:rPr>
                        <a:t>November 3, 2020</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solidFill>
                            <a:srgbClr val="FF0000"/>
                          </a:solidFill>
                          <a:effectLst/>
                        </a:rPr>
                        <a:t>The United States holds a presidential election, and Joe Biden defeats Donald Trump.</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3809836685"/>
                  </a:ext>
                </a:extLst>
              </a:tr>
              <a:tr h="372420">
                <a:tc>
                  <a:txBody>
                    <a:bodyPr/>
                    <a:lstStyle/>
                    <a:p>
                      <a:pPr algn="ctr"/>
                      <a:r>
                        <a:rPr lang="en-SG" sz="1200" dirty="0">
                          <a:effectLst/>
                        </a:rPr>
                        <a:t>December 14, 2020</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effectLst/>
                        </a:rPr>
                        <a:t>The United States administers its first doses of the Pfizer-BioNTech COVID-19 vaccine.</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3707249009"/>
                  </a:ext>
                </a:extLst>
              </a:tr>
              <a:tr h="372420">
                <a:tc>
                  <a:txBody>
                    <a:bodyPr/>
                    <a:lstStyle/>
                    <a:p>
                      <a:pPr algn="ctr"/>
                      <a:r>
                        <a:rPr lang="en-SG" sz="1200" dirty="0">
                          <a:solidFill>
                            <a:srgbClr val="FF0000"/>
                          </a:solidFill>
                          <a:effectLst/>
                        </a:rPr>
                        <a:t>January 6, 2021</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solidFill>
                            <a:srgbClr val="FF0000"/>
                          </a:solidFill>
                          <a:effectLst/>
                        </a:rPr>
                        <a:t>A pro-Trump mob storms the U.S. Capitol, resulting in five deaths and disruptions to the electoral vote count.</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3165667552"/>
                  </a:ext>
                </a:extLst>
              </a:tr>
              <a:tr h="372420">
                <a:tc>
                  <a:txBody>
                    <a:bodyPr/>
                    <a:lstStyle/>
                    <a:p>
                      <a:pPr algn="ctr"/>
                      <a:r>
                        <a:rPr lang="en-SG" sz="1200" dirty="0">
                          <a:solidFill>
                            <a:srgbClr val="FF0000"/>
                          </a:solidFill>
                          <a:effectLst/>
                        </a:rPr>
                        <a:t>January 22, 2021</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solidFill>
                            <a:srgbClr val="FF0000"/>
                          </a:solidFill>
                          <a:effectLst/>
                        </a:rPr>
                        <a:t>The Treaty on the Prohibition of Nuclear Weapons enters into force, but major nuclear powers do not sign it.</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1679761519"/>
                  </a:ext>
                </a:extLst>
              </a:tr>
              <a:tr h="372420">
                <a:tc>
                  <a:txBody>
                    <a:bodyPr/>
                    <a:lstStyle/>
                    <a:p>
                      <a:pPr algn="ctr"/>
                      <a:r>
                        <a:rPr lang="en-SG" sz="1200" dirty="0">
                          <a:effectLst/>
                        </a:rPr>
                        <a:t>March 23, 2021</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effectLst/>
                        </a:rPr>
                        <a:t>The Suez Canal is blocked by the Ever Given ship, causing a significant maritime traffic jam.</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2596807751"/>
                  </a:ext>
                </a:extLst>
              </a:tr>
              <a:tr h="298372">
                <a:tc>
                  <a:txBody>
                    <a:bodyPr/>
                    <a:lstStyle/>
                    <a:p>
                      <a:pPr algn="ctr"/>
                      <a:r>
                        <a:rPr lang="en-SG" sz="1200" dirty="0">
                          <a:solidFill>
                            <a:srgbClr val="C49E12"/>
                          </a:solidFill>
                          <a:effectLst/>
                        </a:rPr>
                        <a:t>April 22, 2021</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solidFill>
                            <a:srgbClr val="C49E12"/>
                          </a:solidFill>
                          <a:effectLst/>
                        </a:rPr>
                        <a:t>The United States commits to reducing greenhouse gas emissions by 50-52% below 2005 levels by 2030.</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230890807"/>
                  </a:ext>
                </a:extLst>
              </a:tr>
              <a:tr h="372420">
                <a:tc>
                  <a:txBody>
                    <a:bodyPr/>
                    <a:lstStyle/>
                    <a:p>
                      <a:pPr algn="ctr"/>
                      <a:r>
                        <a:rPr lang="en-SG" sz="1200" dirty="0">
                          <a:solidFill>
                            <a:srgbClr val="C49E12"/>
                          </a:solidFill>
                          <a:effectLst/>
                        </a:rPr>
                        <a:t>November 1, 2021</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solidFill>
                            <a:srgbClr val="C49E12"/>
                          </a:solidFill>
                          <a:effectLst/>
                        </a:rPr>
                        <a:t>At the COP26 climate summit, nations agree to stronger emission reduction targets but critics say it doesn't go far enough.</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3288664604"/>
                  </a:ext>
                </a:extLst>
              </a:tr>
              <a:tr h="372420">
                <a:tc>
                  <a:txBody>
                    <a:bodyPr/>
                    <a:lstStyle/>
                    <a:p>
                      <a:pPr algn="ctr"/>
                      <a:r>
                        <a:rPr lang="en-SG" sz="1200" dirty="0">
                          <a:solidFill>
                            <a:srgbClr val="C49E12"/>
                          </a:solidFill>
                          <a:effectLst/>
                        </a:rPr>
                        <a:t>January 15, 2022</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solidFill>
                            <a:srgbClr val="C49E12"/>
                          </a:solidFill>
                          <a:effectLst/>
                        </a:rPr>
                        <a:t>Tonga experiences a massive underwater volcano eruption, leading to tsunami warnings across the Pacific.</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1422313834"/>
                  </a:ext>
                </a:extLst>
              </a:tr>
              <a:tr h="372420">
                <a:tc>
                  <a:txBody>
                    <a:bodyPr/>
                    <a:lstStyle/>
                    <a:p>
                      <a:pPr algn="ctr"/>
                      <a:r>
                        <a:rPr lang="en-SG" sz="1200" b="1" dirty="0">
                          <a:effectLst/>
                        </a:rPr>
                        <a:t>February 24, 2022</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b="1" dirty="0">
                          <a:effectLst/>
                        </a:rPr>
                        <a:t>Russia invades Ukraine, launching attacks across the country. It sparks global outrage and support for Ukraine.</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1292418032"/>
                  </a:ext>
                </a:extLst>
              </a:tr>
              <a:tr h="372420">
                <a:tc>
                  <a:txBody>
                    <a:bodyPr/>
                    <a:lstStyle/>
                    <a:p>
                      <a:pPr algn="ctr"/>
                      <a:r>
                        <a:rPr lang="en-SG" sz="1200" dirty="0">
                          <a:effectLst/>
                        </a:rPr>
                        <a:t>September 8, 2022</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effectLst/>
                        </a:rPr>
                        <a:t>Queen Elizabeth II, the longest-reigning British monarch, dies at age 96.</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2102994943"/>
                  </a:ext>
                </a:extLst>
              </a:tr>
              <a:tr h="372420">
                <a:tc>
                  <a:txBody>
                    <a:bodyPr/>
                    <a:lstStyle/>
                    <a:p>
                      <a:pPr algn="ctr"/>
                      <a:r>
                        <a:rPr lang="en-SG" sz="1200" dirty="0">
                          <a:effectLst/>
                        </a:rPr>
                        <a:t>October 26, 2022</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effectLst/>
                        </a:rPr>
                        <a:t>Kanye West stokes outrage with anti-Semitic comments, losing business deals.</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113838004"/>
                  </a:ext>
                </a:extLst>
              </a:tr>
              <a:tr h="298372">
                <a:tc>
                  <a:txBody>
                    <a:bodyPr/>
                    <a:lstStyle/>
                    <a:p>
                      <a:pPr algn="ctr"/>
                      <a:r>
                        <a:rPr lang="en-SG" sz="1200" dirty="0">
                          <a:effectLst/>
                        </a:rPr>
                        <a:t>November 28, 2022</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effectLst/>
                        </a:rPr>
                        <a:t>Elon Musk takes over Twitter in a contentious $44 billion deal.</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1884533086"/>
                  </a:ext>
                </a:extLst>
              </a:tr>
              <a:tr h="298372">
                <a:tc>
                  <a:txBody>
                    <a:bodyPr/>
                    <a:lstStyle/>
                    <a:p>
                      <a:pPr algn="ctr"/>
                      <a:r>
                        <a:rPr lang="en-SG" sz="1200" dirty="0">
                          <a:solidFill>
                            <a:srgbClr val="C49E12"/>
                          </a:solidFill>
                          <a:effectLst/>
                        </a:rPr>
                        <a:t>February 6, 2023</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solidFill>
                            <a:srgbClr val="C49E12"/>
                          </a:solidFill>
                          <a:effectLst/>
                        </a:rPr>
                        <a:t>Turkey and Syria rocked by massive earthquakes causing thousands of deaths and widespread destruction.</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518080167"/>
                  </a:ext>
                </a:extLst>
              </a:tr>
            </a:tbl>
          </a:graphicData>
        </a:graphic>
      </p:graphicFrame>
      <p:sp>
        <p:nvSpPr>
          <p:cNvPr id="4" name="Oval 3">
            <a:extLst>
              <a:ext uri="{FF2B5EF4-FFF2-40B4-BE49-F238E27FC236}">
                <a16:creationId xmlns:a16="http://schemas.microsoft.com/office/drawing/2014/main" id="{C679864C-0C0B-1F53-AA6F-16C61594289B}"/>
              </a:ext>
            </a:extLst>
          </p:cNvPr>
          <p:cNvSpPr/>
          <p:nvPr/>
        </p:nvSpPr>
        <p:spPr>
          <a:xfrm>
            <a:off x="199617" y="199367"/>
            <a:ext cx="117475"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id="{2900ACFD-0BC5-1A50-DCBB-5075D6371F1E}"/>
              </a:ext>
            </a:extLst>
          </p:cNvPr>
          <p:cNvSpPr/>
          <p:nvPr/>
        </p:nvSpPr>
        <p:spPr>
          <a:xfrm>
            <a:off x="1199212" y="199367"/>
            <a:ext cx="117475" cy="101600"/>
          </a:xfrm>
          <a:prstGeom prst="ellipse">
            <a:avLst/>
          </a:prstGeom>
          <a:solidFill>
            <a:srgbClr val="C49E12"/>
          </a:solidFill>
          <a:ln>
            <a:solidFill>
              <a:srgbClr val="C49E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rgbClr val="00B050"/>
              </a:solidFill>
            </a:endParaRPr>
          </a:p>
        </p:txBody>
      </p:sp>
      <p:sp>
        <p:nvSpPr>
          <p:cNvPr id="7" name="TextBox 6">
            <a:extLst>
              <a:ext uri="{FF2B5EF4-FFF2-40B4-BE49-F238E27FC236}">
                <a16:creationId xmlns:a16="http://schemas.microsoft.com/office/drawing/2014/main" id="{7DBBEE39-9F2D-93DF-56C3-E42BDEE9DA79}"/>
              </a:ext>
            </a:extLst>
          </p:cNvPr>
          <p:cNvSpPr txBox="1"/>
          <p:nvPr/>
        </p:nvSpPr>
        <p:spPr>
          <a:xfrm>
            <a:off x="287723" y="111667"/>
            <a:ext cx="940858" cy="276999"/>
          </a:xfrm>
          <a:prstGeom prst="rect">
            <a:avLst/>
          </a:prstGeom>
          <a:noFill/>
        </p:spPr>
        <p:txBody>
          <a:bodyPr wrap="square" rtlCol="0">
            <a:spAutoFit/>
          </a:bodyPr>
          <a:lstStyle/>
          <a:p>
            <a:r>
              <a:rPr lang="en-US" sz="1200" dirty="0"/>
              <a:t>Politics</a:t>
            </a:r>
            <a:endParaRPr lang="en-SG" sz="1200" dirty="0"/>
          </a:p>
        </p:txBody>
      </p:sp>
      <p:sp>
        <p:nvSpPr>
          <p:cNvPr id="8" name="TextBox 7">
            <a:extLst>
              <a:ext uri="{FF2B5EF4-FFF2-40B4-BE49-F238E27FC236}">
                <a16:creationId xmlns:a16="http://schemas.microsoft.com/office/drawing/2014/main" id="{419B7D78-5390-206B-BB04-F4F08318FF72}"/>
              </a:ext>
            </a:extLst>
          </p:cNvPr>
          <p:cNvSpPr txBox="1"/>
          <p:nvPr/>
        </p:nvSpPr>
        <p:spPr>
          <a:xfrm>
            <a:off x="1316687" y="111667"/>
            <a:ext cx="940858" cy="276999"/>
          </a:xfrm>
          <a:prstGeom prst="rect">
            <a:avLst/>
          </a:prstGeom>
          <a:noFill/>
        </p:spPr>
        <p:txBody>
          <a:bodyPr wrap="square" rtlCol="0">
            <a:spAutoFit/>
          </a:bodyPr>
          <a:lstStyle/>
          <a:p>
            <a:r>
              <a:rPr lang="en-US" sz="1200" dirty="0"/>
              <a:t>Climate</a:t>
            </a:r>
            <a:endParaRPr lang="en-SG" sz="1200" dirty="0"/>
          </a:p>
        </p:txBody>
      </p:sp>
      <p:sp>
        <p:nvSpPr>
          <p:cNvPr id="10" name="TextBox 9">
            <a:extLst>
              <a:ext uri="{FF2B5EF4-FFF2-40B4-BE49-F238E27FC236}">
                <a16:creationId xmlns:a16="http://schemas.microsoft.com/office/drawing/2014/main" id="{07495F59-2943-10CF-EC44-2E0D9EF148D8}"/>
              </a:ext>
            </a:extLst>
          </p:cNvPr>
          <p:cNvSpPr txBox="1"/>
          <p:nvPr/>
        </p:nvSpPr>
        <p:spPr>
          <a:xfrm>
            <a:off x="317092" y="603020"/>
            <a:ext cx="1371966" cy="307777"/>
          </a:xfrm>
          <a:prstGeom prst="rect">
            <a:avLst/>
          </a:prstGeom>
          <a:noFill/>
        </p:spPr>
        <p:txBody>
          <a:bodyPr wrap="square">
            <a:spAutoFit/>
          </a:bodyPr>
          <a:lstStyle/>
          <a:p>
            <a:r>
              <a:rPr lang="en-US" sz="1400" dirty="0">
                <a:solidFill>
                  <a:schemeClr val="bg2">
                    <a:lumMod val="50000"/>
                  </a:schemeClr>
                </a:solidFill>
              </a:rPr>
              <a:t>*Not exhaustive</a:t>
            </a:r>
            <a:endParaRPr lang="en-SG" sz="1400" dirty="0">
              <a:solidFill>
                <a:schemeClr val="bg2">
                  <a:lumMod val="50000"/>
                </a:schemeClr>
              </a:solidFill>
            </a:endParaRPr>
          </a:p>
        </p:txBody>
      </p:sp>
      <p:sp>
        <p:nvSpPr>
          <p:cNvPr id="11" name="TextBox 10">
            <a:extLst>
              <a:ext uri="{FF2B5EF4-FFF2-40B4-BE49-F238E27FC236}">
                <a16:creationId xmlns:a16="http://schemas.microsoft.com/office/drawing/2014/main" id="{332D3BA6-FBF2-3282-1E11-BF3D6D619253}"/>
              </a:ext>
            </a:extLst>
          </p:cNvPr>
          <p:cNvSpPr txBox="1"/>
          <p:nvPr/>
        </p:nvSpPr>
        <p:spPr>
          <a:xfrm>
            <a:off x="3917380" y="120459"/>
            <a:ext cx="4357240" cy="369332"/>
          </a:xfrm>
          <a:prstGeom prst="rect">
            <a:avLst/>
          </a:prstGeom>
          <a:noFill/>
        </p:spPr>
        <p:txBody>
          <a:bodyPr wrap="square">
            <a:spAutoFit/>
          </a:bodyPr>
          <a:lstStyle/>
          <a:p>
            <a:r>
              <a:rPr lang="en-US" b="1" dirty="0"/>
              <a:t>So what happened in this time frame?</a:t>
            </a:r>
            <a:endParaRPr lang="en-SG" b="1" dirty="0"/>
          </a:p>
        </p:txBody>
      </p:sp>
      <p:sp>
        <p:nvSpPr>
          <p:cNvPr id="2" name="Arrow: Right 1">
            <a:extLst>
              <a:ext uri="{FF2B5EF4-FFF2-40B4-BE49-F238E27FC236}">
                <a16:creationId xmlns:a16="http://schemas.microsoft.com/office/drawing/2014/main" id="{71E162A5-EAB3-5040-1F3F-DCDFCC27B7A6}"/>
              </a:ext>
            </a:extLst>
          </p:cNvPr>
          <p:cNvSpPr/>
          <p:nvPr/>
        </p:nvSpPr>
        <p:spPr>
          <a:xfrm rot="10800000">
            <a:off x="9948672" y="5209504"/>
            <a:ext cx="694944" cy="26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87263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A3CB2E-8F6D-1D0F-060A-9E3B2034A6B0}"/>
              </a:ext>
            </a:extLst>
          </p:cNvPr>
          <p:cNvSpPr txBox="1"/>
          <p:nvPr/>
        </p:nvSpPr>
        <p:spPr>
          <a:xfrm>
            <a:off x="535517" y="1129181"/>
            <a:ext cx="11120966" cy="4247317"/>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333333"/>
                </a:solidFill>
              </a:rPr>
              <a:t>Climate change is a global issue and analyzing discourse surrounding it </a:t>
            </a:r>
            <a:r>
              <a:rPr lang="en-US" dirty="0"/>
              <a:t>provides valuable insights into general public </a:t>
            </a:r>
            <a:r>
              <a:rPr lang="en-US" dirty="0">
                <a:solidFill>
                  <a:srgbClr val="0070C0"/>
                </a:solidFill>
              </a:rPr>
              <a:t>attitudes</a:t>
            </a:r>
            <a:r>
              <a:rPr lang="en-US" dirty="0"/>
              <a:t>, </a:t>
            </a:r>
            <a:r>
              <a:rPr lang="en-US" dirty="0">
                <a:solidFill>
                  <a:srgbClr val="0070C0"/>
                </a:solidFill>
              </a:rPr>
              <a:t>engagement</a:t>
            </a:r>
            <a:r>
              <a:rPr lang="en-US" dirty="0"/>
              <a:t>, and </a:t>
            </a:r>
            <a:r>
              <a:rPr lang="en-US" dirty="0">
                <a:solidFill>
                  <a:srgbClr val="0070C0"/>
                </a:solidFill>
              </a:rPr>
              <a:t>awareness</a:t>
            </a:r>
            <a:r>
              <a:rPr lang="en-US" dirty="0"/>
              <a:t> of recent and historical issues/events surrounding climate change</a:t>
            </a:r>
            <a:br>
              <a:rPr lang="en-US" dirty="0">
                <a:solidFill>
                  <a:srgbClr val="333333"/>
                </a:solidFill>
              </a:rPr>
            </a:br>
            <a:endParaRPr lang="en-US" dirty="0">
              <a:solidFill>
                <a:srgbClr val="333333"/>
              </a:solidFill>
            </a:endParaRPr>
          </a:p>
          <a:p>
            <a:pPr marL="285750" indent="-285750">
              <a:buFont typeface="Arial" panose="020B0604020202020204" pitchFamily="34" charset="0"/>
              <a:buChar char="•"/>
            </a:pPr>
            <a:r>
              <a:rPr lang="en-US" b="1" dirty="0">
                <a:solidFill>
                  <a:srgbClr val="333333"/>
                </a:solidFill>
              </a:rPr>
              <a:t>(Social) </a:t>
            </a:r>
            <a:r>
              <a:rPr lang="en-US" dirty="0">
                <a:solidFill>
                  <a:srgbClr val="333333"/>
                </a:solidFill>
              </a:rPr>
              <a:t>S</a:t>
            </a:r>
            <a:r>
              <a:rPr lang="en-US" i="0" dirty="0">
                <a:solidFill>
                  <a:srgbClr val="333333"/>
                </a:solidFill>
                <a:effectLst/>
              </a:rPr>
              <a:t>hed light on how different </a:t>
            </a:r>
            <a:r>
              <a:rPr lang="en-US" i="0" dirty="0">
                <a:solidFill>
                  <a:srgbClr val="0070C0"/>
                </a:solidFill>
                <a:effectLst/>
              </a:rPr>
              <a:t>communities</a:t>
            </a:r>
            <a:r>
              <a:rPr lang="en-US" i="0" dirty="0">
                <a:solidFill>
                  <a:srgbClr val="333333"/>
                </a:solidFill>
                <a:effectLst/>
              </a:rPr>
              <a:t> perceive and engage with climate change. Understanding these disparities may indicate </a:t>
            </a:r>
            <a:r>
              <a:rPr lang="en-US" i="0" dirty="0">
                <a:solidFill>
                  <a:srgbClr val="0070C0"/>
                </a:solidFill>
                <a:effectLst/>
              </a:rPr>
              <a:t>inequalities</a:t>
            </a:r>
            <a:r>
              <a:rPr lang="en-US" i="0" dirty="0">
                <a:solidFill>
                  <a:srgbClr val="333333"/>
                </a:solidFill>
                <a:effectLst/>
              </a:rPr>
              <a:t> in climate awareness and </a:t>
            </a:r>
            <a:r>
              <a:rPr lang="en-US" dirty="0">
                <a:solidFill>
                  <a:srgbClr val="333333"/>
                </a:solidFill>
              </a:rPr>
              <a:t>therefore </a:t>
            </a:r>
            <a:r>
              <a:rPr lang="en-US" i="0" dirty="0">
                <a:solidFill>
                  <a:srgbClr val="333333"/>
                </a:solidFill>
                <a:effectLst/>
              </a:rPr>
              <a:t>access to solutions, helping address </a:t>
            </a:r>
            <a:r>
              <a:rPr lang="en-US" i="0" dirty="0">
                <a:solidFill>
                  <a:srgbClr val="0070C0"/>
                </a:solidFill>
                <a:effectLst/>
              </a:rPr>
              <a:t>environmental justice</a:t>
            </a:r>
            <a:r>
              <a:rPr lang="en-US" i="0" dirty="0">
                <a:solidFill>
                  <a:srgbClr val="333333"/>
                </a:solidFill>
                <a:effectLst/>
              </a:rPr>
              <a:t> concerns</a:t>
            </a:r>
            <a:br>
              <a:rPr lang="en-US" i="0" dirty="0">
                <a:solidFill>
                  <a:srgbClr val="333333"/>
                </a:solidFill>
                <a:effectLst/>
              </a:rPr>
            </a:br>
            <a:endParaRPr lang="en-US" i="0" dirty="0">
              <a:solidFill>
                <a:srgbClr val="333333"/>
              </a:solidFill>
              <a:effectLst/>
            </a:endParaRPr>
          </a:p>
          <a:p>
            <a:pPr marL="285750" indent="-285750">
              <a:buFont typeface="Arial" panose="020B0604020202020204" pitchFamily="34" charset="0"/>
              <a:buChar char="•"/>
            </a:pPr>
            <a:r>
              <a:rPr lang="en-US" b="1" dirty="0"/>
              <a:t>(Political) </a:t>
            </a:r>
            <a:r>
              <a:rPr lang="en-US" dirty="0">
                <a:solidFill>
                  <a:srgbClr val="333333"/>
                </a:solidFill>
              </a:rPr>
              <a:t>C</a:t>
            </a:r>
            <a:r>
              <a:rPr lang="en-US" i="0" dirty="0">
                <a:solidFill>
                  <a:srgbClr val="333333"/>
                </a:solidFill>
                <a:effectLst/>
              </a:rPr>
              <a:t>an influence policy decisions and actions taken to address climate change. Positive sentiment signals public support that can suggest or fast-track climat</a:t>
            </a:r>
            <a:r>
              <a:rPr lang="en-US" dirty="0">
                <a:solidFill>
                  <a:srgbClr val="333333"/>
                </a:solidFill>
              </a:rPr>
              <a:t>e </a:t>
            </a:r>
            <a:r>
              <a:rPr lang="en-US" dirty="0">
                <a:solidFill>
                  <a:srgbClr val="0070C0"/>
                </a:solidFill>
              </a:rPr>
              <a:t>policies</a:t>
            </a:r>
            <a:r>
              <a:rPr lang="en-US" i="0" dirty="0">
                <a:solidFill>
                  <a:srgbClr val="333333"/>
                </a:solidFill>
                <a:effectLst/>
              </a:rPr>
              <a:t>, while negative sentiment presents challenges that policymakers need to address</a:t>
            </a:r>
          </a:p>
          <a:p>
            <a:pPr marL="285750" indent="-285750">
              <a:buFont typeface="Arial" panose="020B0604020202020204" pitchFamily="34" charset="0"/>
              <a:buChar char="•"/>
            </a:pPr>
            <a:endParaRPr lang="en-US" dirty="0">
              <a:solidFill>
                <a:srgbClr val="333333"/>
              </a:solidFill>
            </a:endParaRPr>
          </a:p>
          <a:p>
            <a:pPr marL="285750" indent="-285750">
              <a:buFont typeface="Arial" panose="020B0604020202020204" pitchFamily="34" charset="0"/>
              <a:buChar char="•"/>
            </a:pPr>
            <a:r>
              <a:rPr lang="en-US" b="1" dirty="0"/>
              <a:t>(</a:t>
            </a:r>
            <a:r>
              <a:rPr lang="en-US" b="1" dirty="0">
                <a:solidFill>
                  <a:srgbClr val="333333"/>
                </a:solidFill>
              </a:rPr>
              <a:t>G</a:t>
            </a:r>
            <a:r>
              <a:rPr lang="en-US" b="1" i="0" dirty="0">
                <a:solidFill>
                  <a:srgbClr val="333333"/>
                </a:solidFill>
                <a:effectLst/>
              </a:rPr>
              <a:t>eographic)</a:t>
            </a:r>
            <a:r>
              <a:rPr lang="en-US" b="1" dirty="0"/>
              <a:t> </a:t>
            </a:r>
            <a:r>
              <a:rPr lang="en-US" i="0" dirty="0">
                <a:solidFill>
                  <a:srgbClr val="333333"/>
                </a:solidFill>
                <a:effectLst/>
              </a:rPr>
              <a:t>Highlight geographic or temporal variations in various aspects of the climate change effect. Graphing areas with </a:t>
            </a:r>
            <a:r>
              <a:rPr lang="en-US" dirty="0">
                <a:solidFill>
                  <a:srgbClr val="333333"/>
                </a:solidFill>
              </a:rPr>
              <a:t>different levels of polarized </a:t>
            </a:r>
            <a:r>
              <a:rPr lang="en-US" i="0" dirty="0">
                <a:solidFill>
                  <a:srgbClr val="333333"/>
                </a:solidFill>
                <a:effectLst/>
              </a:rPr>
              <a:t>sentiments or shifts in sentiment over time can offer valuable insights into </a:t>
            </a:r>
            <a:r>
              <a:rPr lang="en-US" i="0" dirty="0">
                <a:solidFill>
                  <a:srgbClr val="0070C0"/>
                </a:solidFill>
                <a:effectLst/>
              </a:rPr>
              <a:t>regional</a:t>
            </a:r>
            <a:r>
              <a:rPr lang="en-US" i="0" dirty="0">
                <a:solidFill>
                  <a:srgbClr val="333333"/>
                </a:solidFill>
                <a:effectLst/>
              </a:rPr>
              <a:t> differences experiencing localized climate change and the potential effectiveness of climate </a:t>
            </a:r>
            <a:r>
              <a:rPr lang="en-US" i="0" dirty="0">
                <a:solidFill>
                  <a:srgbClr val="0070C0"/>
                </a:solidFill>
                <a:effectLst/>
              </a:rPr>
              <a:t>communication or campaign efforts</a:t>
            </a:r>
          </a:p>
        </p:txBody>
      </p:sp>
      <p:sp>
        <p:nvSpPr>
          <p:cNvPr id="3" name="TextBox 2">
            <a:extLst>
              <a:ext uri="{FF2B5EF4-FFF2-40B4-BE49-F238E27FC236}">
                <a16:creationId xmlns:a16="http://schemas.microsoft.com/office/drawing/2014/main" id="{404E2F9F-1E26-5529-AFAE-5352DFE33DA3}"/>
              </a:ext>
            </a:extLst>
          </p:cNvPr>
          <p:cNvSpPr txBox="1"/>
          <p:nvPr/>
        </p:nvSpPr>
        <p:spPr>
          <a:xfrm>
            <a:off x="535517" y="184301"/>
            <a:ext cx="11120966" cy="461665"/>
          </a:xfrm>
          <a:prstGeom prst="rect">
            <a:avLst/>
          </a:prstGeom>
          <a:noFill/>
        </p:spPr>
        <p:txBody>
          <a:bodyPr wrap="square">
            <a:spAutoFit/>
          </a:bodyPr>
          <a:lstStyle/>
          <a:p>
            <a:pPr algn="ctr"/>
            <a:r>
              <a:rPr lang="en-US" sz="2400" i="0" dirty="0">
                <a:effectLst/>
              </a:rPr>
              <a:t>Why is this important?</a:t>
            </a:r>
          </a:p>
        </p:txBody>
      </p:sp>
    </p:spTree>
    <p:extLst>
      <p:ext uri="{BB962C8B-B14F-4D97-AF65-F5344CB8AC3E}">
        <p14:creationId xmlns:p14="http://schemas.microsoft.com/office/powerpoint/2010/main" val="2166766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7856EE-CA4F-7DD9-C8CF-FEA7575C5E3A}"/>
              </a:ext>
            </a:extLst>
          </p:cNvPr>
          <p:cNvSpPr txBox="1"/>
          <p:nvPr/>
        </p:nvSpPr>
        <p:spPr>
          <a:xfrm>
            <a:off x="436033" y="551934"/>
            <a:ext cx="11319933" cy="3970318"/>
          </a:xfrm>
          <a:prstGeom prst="rect">
            <a:avLst/>
          </a:prstGeom>
          <a:noFill/>
        </p:spPr>
        <p:txBody>
          <a:bodyPr wrap="square">
            <a:spAutoFit/>
          </a:bodyPr>
          <a:lstStyle/>
          <a:p>
            <a:pPr algn="ctr"/>
            <a:r>
              <a:rPr lang="en-US" sz="1800" b="1" i="0" dirty="0">
                <a:effectLst/>
              </a:rPr>
              <a:t>Overall Workflow</a:t>
            </a:r>
            <a:br>
              <a:rPr lang="en-US" sz="1800" b="1" i="0" dirty="0">
                <a:effectLst/>
              </a:rPr>
            </a:br>
            <a:br>
              <a:rPr lang="en-US" sz="1800" b="1" i="0" dirty="0">
                <a:effectLst/>
              </a:rPr>
            </a:br>
            <a:br>
              <a:rPr lang="en-US" sz="1800" b="1" i="0" dirty="0">
                <a:effectLst/>
              </a:rPr>
            </a:br>
            <a:endParaRPr lang="en-US" sz="1800" b="1" i="0" dirty="0">
              <a:effectLst/>
            </a:endParaRPr>
          </a:p>
          <a:p>
            <a:r>
              <a:rPr lang="en-US" dirty="0"/>
              <a:t>For each of Reddit &amp; Youtube,</a:t>
            </a:r>
          </a:p>
          <a:p>
            <a:pPr marL="342900" indent="-342900">
              <a:buAutoNum type="arabicPeriod"/>
            </a:pPr>
            <a:r>
              <a:rPr lang="en-US" dirty="0"/>
              <a:t>Mine the comments to gather textual data</a:t>
            </a:r>
          </a:p>
          <a:p>
            <a:pPr marL="342900" indent="-342900">
              <a:buFontTx/>
              <a:buAutoNum type="arabicPeriod"/>
            </a:pPr>
            <a:r>
              <a:rPr lang="en-US" dirty="0"/>
              <a:t>Exploratory Analysis + Topic-modelling</a:t>
            </a:r>
          </a:p>
          <a:p>
            <a:pPr marL="342900" indent="-342900">
              <a:buFontTx/>
              <a:buAutoNum type="arabicPeriod"/>
            </a:pPr>
            <a:r>
              <a:rPr lang="en-US" dirty="0"/>
              <a:t>Lexicon-based Sentiment (AFINN, NRC)</a:t>
            </a:r>
          </a:p>
          <a:p>
            <a:endParaRPr lang="en-US" dirty="0"/>
          </a:p>
          <a:p>
            <a:r>
              <a:rPr lang="en-US" dirty="0"/>
              <a:t>Preprocessing </a:t>
            </a:r>
          </a:p>
          <a:p>
            <a:pPr marL="285750" indent="-285750">
              <a:buFont typeface="Arial" panose="020B0604020202020204" pitchFamily="34" charset="0"/>
              <a:buChar char="•"/>
            </a:pPr>
            <a:r>
              <a:rPr lang="en-US" dirty="0"/>
              <a:t>Lowercase</a:t>
            </a:r>
          </a:p>
          <a:p>
            <a:pPr marL="285750" indent="-285750">
              <a:buFont typeface="Arial" panose="020B0604020202020204" pitchFamily="34" charset="0"/>
              <a:buChar char="•"/>
            </a:pPr>
            <a:r>
              <a:rPr lang="en-US" dirty="0"/>
              <a:t>Removal of stopwords, punctuation, digits, foreign characters/symbols </a:t>
            </a:r>
          </a:p>
          <a:p>
            <a:pPr marL="285750" indent="-285750">
              <a:buFont typeface="Arial" panose="020B0604020202020204" pitchFamily="34" charset="0"/>
              <a:buChar char="•"/>
            </a:pPr>
            <a:r>
              <a:rPr lang="en-US" dirty="0"/>
              <a:t>Lemmatization</a:t>
            </a:r>
          </a:p>
          <a:p>
            <a:pPr marL="285750" indent="-285750">
              <a:buFontTx/>
              <a:buChar char="-"/>
            </a:pPr>
            <a:endParaRPr lang="en-SG" dirty="0"/>
          </a:p>
        </p:txBody>
      </p:sp>
      <p:sp>
        <p:nvSpPr>
          <p:cNvPr id="4" name="TextBox 3">
            <a:extLst>
              <a:ext uri="{FF2B5EF4-FFF2-40B4-BE49-F238E27FC236}">
                <a16:creationId xmlns:a16="http://schemas.microsoft.com/office/drawing/2014/main" id="{8BF942B4-1FA5-80D8-531C-5538A489282C}"/>
              </a:ext>
            </a:extLst>
          </p:cNvPr>
          <p:cNvSpPr txBox="1"/>
          <p:nvPr/>
        </p:nvSpPr>
        <p:spPr>
          <a:xfrm>
            <a:off x="7702888" y="2779538"/>
            <a:ext cx="2949872" cy="1600438"/>
          </a:xfrm>
          <a:prstGeom prst="rect">
            <a:avLst/>
          </a:prstGeom>
          <a:noFill/>
        </p:spPr>
        <p:txBody>
          <a:bodyPr wrap="square">
            <a:spAutoFit/>
          </a:bodyPr>
          <a:lstStyle/>
          <a:p>
            <a:r>
              <a:rPr lang="en-US" sz="1400" dirty="0"/>
              <a:t>Not nuanced</a:t>
            </a:r>
          </a:p>
          <a:p>
            <a:pPr marL="285750" indent="-285750">
              <a:buFont typeface="Arial" panose="020B0604020202020204" pitchFamily="34" charset="0"/>
              <a:buChar char="•"/>
            </a:pPr>
            <a:r>
              <a:rPr lang="en-US" sz="1400" dirty="0"/>
              <a:t>"This is bad" = "This is very bad" = "This is not bad" = "bad" = -3.0</a:t>
            </a:r>
          </a:p>
          <a:p>
            <a:endParaRPr lang="en-US" sz="1400" dirty="0"/>
          </a:p>
          <a:p>
            <a:r>
              <a:rPr lang="en-US" sz="1400" dirty="0"/>
              <a:t>Not comprehensive</a:t>
            </a:r>
          </a:p>
          <a:p>
            <a:pPr marL="285750" indent="-285750">
              <a:buFont typeface="Arial" panose="020B0604020202020204" pitchFamily="34" charset="0"/>
              <a:buChar char="•"/>
            </a:pPr>
            <a:r>
              <a:rPr lang="en-US" sz="1400" dirty="0"/>
              <a:t>“happy” = “happier” = 3.0</a:t>
            </a:r>
          </a:p>
          <a:p>
            <a:pPr marL="285750" indent="-285750">
              <a:buFont typeface="Arial" panose="020B0604020202020204" pitchFamily="34" charset="0"/>
              <a:buChar char="•"/>
            </a:pPr>
            <a:r>
              <a:rPr lang="en-US" sz="1400" dirty="0"/>
              <a:t>“happier” = 0 / NA</a:t>
            </a:r>
            <a:endParaRPr lang="en-SG" sz="1400" dirty="0"/>
          </a:p>
        </p:txBody>
      </p:sp>
    </p:spTree>
    <p:extLst>
      <p:ext uri="{BB962C8B-B14F-4D97-AF65-F5344CB8AC3E}">
        <p14:creationId xmlns:p14="http://schemas.microsoft.com/office/powerpoint/2010/main" val="1148145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7856EE-CA4F-7DD9-C8CF-FEA7575C5E3A}"/>
              </a:ext>
            </a:extLst>
          </p:cNvPr>
          <p:cNvSpPr txBox="1"/>
          <p:nvPr/>
        </p:nvSpPr>
        <p:spPr>
          <a:xfrm>
            <a:off x="436033" y="551934"/>
            <a:ext cx="11319933" cy="5632311"/>
          </a:xfrm>
          <a:prstGeom prst="rect">
            <a:avLst/>
          </a:prstGeom>
          <a:noFill/>
        </p:spPr>
        <p:txBody>
          <a:bodyPr wrap="square">
            <a:spAutoFit/>
          </a:bodyPr>
          <a:lstStyle/>
          <a:p>
            <a:pPr algn="ctr"/>
            <a:r>
              <a:rPr lang="en-US" sz="1800" b="1" i="0" dirty="0">
                <a:effectLst/>
              </a:rPr>
              <a:t>Overall Workflow</a:t>
            </a:r>
            <a:endParaRPr lang="en-SG" dirty="0"/>
          </a:p>
          <a:p>
            <a:r>
              <a:rPr lang="en-US" dirty="0"/>
              <a:t>4.    Sentence-based Sentiment (VADER + Flair)</a:t>
            </a:r>
          </a:p>
          <a:p>
            <a:br>
              <a:rPr lang="en-US" dirty="0"/>
            </a:br>
            <a:r>
              <a:rPr lang="en-US" dirty="0"/>
              <a:t>VADER:</a:t>
            </a:r>
          </a:p>
          <a:p>
            <a:r>
              <a:rPr lang="en-US" dirty="0">
                <a:solidFill>
                  <a:srgbClr val="FF0000"/>
                </a:solidFill>
              </a:rPr>
              <a:t>Rule-based, no ML</a:t>
            </a:r>
            <a:br>
              <a:rPr lang="en-US" dirty="0"/>
            </a:br>
            <a:r>
              <a:rPr lang="en-SG" dirty="0"/>
              <a:t>calculates polarity based on words from lexicon + language rules (modifiers, negations, contractions, punctuation, word-shape (CAPS), some slangs (Eg. sux, lol, </a:t>
            </a:r>
            <a:r>
              <a:rPr lang="en-SG" dirty="0" err="1"/>
              <a:t>friggin</a:t>
            </a:r>
            <a:r>
              <a:rPr lang="en-SG" dirty="0"/>
              <a:t>, </a:t>
            </a:r>
            <a:r>
              <a:rPr lang="en-SG" dirty="0" err="1"/>
              <a:t>kinda</a:t>
            </a:r>
            <a:r>
              <a:rPr lang="en-SG" dirty="0"/>
              <a:t>), emoticons, emojis)</a:t>
            </a:r>
          </a:p>
          <a:p>
            <a:r>
              <a:rPr lang="en-SG" dirty="0"/>
              <a:t>However, currently lacks detection of sarcasm/irony/</a:t>
            </a:r>
            <a:r>
              <a:rPr lang="en-SG" dirty="0" err="1"/>
              <a:t>mispellings</a:t>
            </a:r>
            <a:endParaRPr lang="en-SG" dirty="0"/>
          </a:p>
          <a:p>
            <a:endParaRPr lang="en-US" dirty="0"/>
          </a:p>
          <a:p>
            <a:r>
              <a:rPr lang="en-US" dirty="0"/>
              <a:t>Flair: </a:t>
            </a:r>
          </a:p>
          <a:p>
            <a:r>
              <a:rPr lang="en-US" dirty="0">
                <a:solidFill>
                  <a:srgbClr val="F24726"/>
                </a:solidFill>
                <a:effectLst/>
              </a:rPr>
              <a:t>Embedding-based, Pre-trained ML model built on </a:t>
            </a:r>
            <a:r>
              <a:rPr lang="en-US" dirty="0" err="1">
                <a:solidFill>
                  <a:srgbClr val="F24726"/>
                </a:solidFill>
                <a:effectLst/>
              </a:rPr>
              <a:t>PyTorch</a:t>
            </a:r>
            <a:endParaRPr lang="en-US" dirty="0"/>
          </a:p>
          <a:p>
            <a:r>
              <a:rPr lang="en-US" dirty="0"/>
              <a:t>Embedding: numeric vector input such that words with similar meanings have the same representation. ∴ Can approximate meaning and represent words in a lower dimensional space.</a:t>
            </a:r>
          </a:p>
          <a:p>
            <a:r>
              <a:rPr lang="en-US" dirty="0"/>
              <a:t>∴⬇️speed, ⬆️accuracy</a:t>
            </a:r>
          </a:p>
          <a:p>
            <a:endParaRPr lang="en-US" dirty="0"/>
          </a:p>
          <a:p>
            <a:r>
              <a:rPr lang="en-US" dirty="0"/>
              <a:t>No preprocessing, wholesale!</a:t>
            </a:r>
          </a:p>
          <a:p>
            <a:endParaRPr lang="en-SG" dirty="0"/>
          </a:p>
          <a:p>
            <a:r>
              <a:rPr lang="en-SG" dirty="0"/>
              <a:t>5.    Perspective API</a:t>
            </a:r>
          </a:p>
          <a:p>
            <a:pPr marL="285750" indent="-285750">
              <a:buFont typeface="Arial" panose="020B0604020202020204" pitchFamily="34" charset="0"/>
              <a:buChar char="•"/>
            </a:pPr>
            <a:r>
              <a:rPr lang="en-SG" dirty="0"/>
              <a:t>For extremely negative sentiments based on step 4 =&gt; </a:t>
            </a:r>
            <a:r>
              <a:rPr lang="en-US" dirty="0"/>
              <a:t>(VADER &lt; -0.9) &amp; (flair &lt; -0.9)</a:t>
            </a:r>
            <a:endParaRPr lang="en-SG" dirty="0"/>
          </a:p>
          <a:p>
            <a:pPr marL="285750" indent="-285750">
              <a:buFont typeface="Arial" panose="020B0604020202020204" pitchFamily="34" charset="0"/>
              <a:buChar char="•"/>
            </a:pPr>
            <a:r>
              <a:rPr lang="en-SG" dirty="0"/>
              <a:t>Further analyse specific aspect of negativity</a:t>
            </a:r>
          </a:p>
        </p:txBody>
      </p:sp>
    </p:spTree>
    <p:extLst>
      <p:ext uri="{BB962C8B-B14F-4D97-AF65-F5344CB8AC3E}">
        <p14:creationId xmlns:p14="http://schemas.microsoft.com/office/powerpoint/2010/main" val="2139243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7856EE-CA4F-7DD9-C8CF-FEA7575C5E3A}"/>
              </a:ext>
            </a:extLst>
          </p:cNvPr>
          <p:cNvSpPr txBox="1"/>
          <p:nvPr/>
        </p:nvSpPr>
        <p:spPr>
          <a:xfrm>
            <a:off x="6355080" y="551934"/>
            <a:ext cx="5400886" cy="923330"/>
          </a:xfrm>
          <a:prstGeom prst="rect">
            <a:avLst/>
          </a:prstGeom>
          <a:noFill/>
        </p:spPr>
        <p:txBody>
          <a:bodyPr wrap="square">
            <a:spAutoFit/>
          </a:bodyPr>
          <a:lstStyle/>
          <a:p>
            <a:pPr algn="ctr"/>
            <a:r>
              <a:rPr lang="en-US" sz="1800" b="1" i="0" dirty="0">
                <a:effectLst/>
              </a:rPr>
              <a:t>Literature Review</a:t>
            </a:r>
            <a:br>
              <a:rPr lang="en-US" sz="1800" b="1" i="0" dirty="0">
                <a:effectLst/>
              </a:rPr>
            </a:br>
            <a:endParaRPr lang="en-US" sz="1800" b="1" i="0" dirty="0">
              <a:effectLst/>
            </a:endParaRPr>
          </a:p>
          <a:p>
            <a:pPr marL="285750" indent="-285750" algn="ctr">
              <a:buFont typeface="Arial" panose="020B0604020202020204" pitchFamily="34" charset="0"/>
              <a:buChar char="•"/>
            </a:pPr>
            <a:r>
              <a:rPr lang="en-US" dirty="0">
                <a:hlinkClick r:id="rId3"/>
              </a:rPr>
              <a:t>Sentibench</a:t>
            </a:r>
            <a:endParaRPr lang="en-SG" dirty="0"/>
          </a:p>
        </p:txBody>
      </p:sp>
      <p:pic>
        <p:nvPicPr>
          <p:cNvPr id="8" name="Picture 7">
            <a:extLst>
              <a:ext uri="{FF2B5EF4-FFF2-40B4-BE49-F238E27FC236}">
                <a16:creationId xmlns:a16="http://schemas.microsoft.com/office/drawing/2014/main" id="{E2D01CD9-BB3F-4DC6-7E72-4C8C7096E94E}"/>
              </a:ext>
            </a:extLst>
          </p:cNvPr>
          <p:cNvPicPr>
            <a:picLocks noChangeAspect="1"/>
          </p:cNvPicPr>
          <p:nvPr/>
        </p:nvPicPr>
        <p:blipFill>
          <a:blip r:embed="rId4"/>
          <a:stretch>
            <a:fillRect/>
          </a:stretch>
        </p:blipFill>
        <p:spPr>
          <a:xfrm>
            <a:off x="212171" y="524036"/>
            <a:ext cx="5737525" cy="6190488"/>
          </a:xfrm>
          <a:prstGeom prst="rect">
            <a:avLst/>
          </a:prstGeom>
        </p:spPr>
      </p:pic>
      <p:pic>
        <p:nvPicPr>
          <p:cNvPr id="10" name="Picture 9">
            <a:extLst>
              <a:ext uri="{FF2B5EF4-FFF2-40B4-BE49-F238E27FC236}">
                <a16:creationId xmlns:a16="http://schemas.microsoft.com/office/drawing/2014/main" id="{6A150C4D-6686-4E44-5AD7-32BD951D7D49}"/>
              </a:ext>
            </a:extLst>
          </p:cNvPr>
          <p:cNvPicPr>
            <a:picLocks noChangeAspect="1"/>
          </p:cNvPicPr>
          <p:nvPr/>
        </p:nvPicPr>
        <p:blipFill>
          <a:blip r:embed="rId5"/>
          <a:stretch>
            <a:fillRect/>
          </a:stretch>
        </p:blipFill>
        <p:spPr>
          <a:xfrm>
            <a:off x="212171" y="0"/>
            <a:ext cx="5736410" cy="503462"/>
          </a:xfrm>
          <a:prstGeom prst="rect">
            <a:avLst/>
          </a:prstGeom>
        </p:spPr>
      </p:pic>
    </p:spTree>
    <p:extLst>
      <p:ext uri="{BB962C8B-B14F-4D97-AF65-F5344CB8AC3E}">
        <p14:creationId xmlns:p14="http://schemas.microsoft.com/office/powerpoint/2010/main" val="2354820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7856EE-CA4F-7DD9-C8CF-FEA7575C5E3A}"/>
              </a:ext>
            </a:extLst>
          </p:cNvPr>
          <p:cNvSpPr txBox="1"/>
          <p:nvPr/>
        </p:nvSpPr>
        <p:spPr>
          <a:xfrm>
            <a:off x="436033" y="551934"/>
            <a:ext cx="11319933" cy="3139321"/>
          </a:xfrm>
          <a:prstGeom prst="rect">
            <a:avLst/>
          </a:prstGeom>
          <a:noFill/>
        </p:spPr>
        <p:txBody>
          <a:bodyPr wrap="square">
            <a:spAutoFit/>
          </a:bodyPr>
          <a:lstStyle/>
          <a:p>
            <a:pPr algn="ctr"/>
            <a:r>
              <a:rPr lang="en-US" sz="1800" b="1" i="0" dirty="0">
                <a:effectLst/>
              </a:rPr>
              <a:t>Peculiarity/Investigation Workflow</a:t>
            </a:r>
            <a:br>
              <a:rPr lang="en-US" sz="1800" b="1" i="0" dirty="0">
                <a:effectLst/>
              </a:rPr>
            </a:br>
            <a:br>
              <a:rPr lang="en-US" sz="1800" b="1" i="0" dirty="0">
                <a:effectLst/>
              </a:rPr>
            </a:br>
            <a:br>
              <a:rPr lang="en-US" sz="1800" b="1" i="0" dirty="0">
                <a:effectLst/>
              </a:rPr>
            </a:br>
            <a:endParaRPr lang="en-US" sz="1800" b="1" i="0" dirty="0">
              <a:effectLst/>
            </a:endParaRPr>
          </a:p>
          <a:p>
            <a:pPr marL="342900" indent="-342900">
              <a:buAutoNum type="arabicPeriod"/>
            </a:pPr>
            <a:r>
              <a:rPr lang="en-US" sz="1800" i="0" dirty="0">
                <a:effectLst/>
              </a:rPr>
              <a:t>Plot relevant graph (Number of comments vs Time / Subreddit vs Number of comments / </a:t>
            </a:r>
            <a:r>
              <a:rPr lang="en-US" sz="1800" i="0" dirty="0" err="1">
                <a:effectLst/>
              </a:rPr>
              <a:t>etc</a:t>
            </a:r>
            <a:r>
              <a:rPr lang="en-US" sz="1800" i="0" dirty="0">
                <a:effectLst/>
              </a:rPr>
              <a:t>)</a:t>
            </a:r>
          </a:p>
          <a:p>
            <a:pPr marL="342900" indent="-342900">
              <a:buAutoNum type="arabicPeriod"/>
            </a:pPr>
            <a:r>
              <a:rPr lang="en-US" sz="1800" i="0" dirty="0">
                <a:effectLst/>
              </a:rPr>
              <a:t>Vader &amp; Flair for Sentiment vs Time</a:t>
            </a:r>
          </a:p>
          <a:p>
            <a:pPr marL="800100" lvl="1" indent="-342900">
              <a:buFont typeface="Arial" panose="020B0604020202020204" pitchFamily="34" charset="0"/>
              <a:buChar char="•"/>
            </a:pPr>
            <a:r>
              <a:rPr lang="en-US" dirty="0"/>
              <a:t>Highlight highest few and lowest few</a:t>
            </a:r>
          </a:p>
          <a:p>
            <a:pPr marL="800100" lvl="1" indent="-342900">
              <a:buFont typeface="Arial" panose="020B0604020202020204" pitchFamily="34" charset="0"/>
              <a:buChar char="•"/>
            </a:pPr>
            <a:r>
              <a:rPr lang="en-US" dirty="0"/>
              <a:t>Narrow down to fewer (1/2) periods of interest</a:t>
            </a:r>
            <a:endParaRPr lang="en-US" sz="1800" i="0" dirty="0">
              <a:effectLst/>
            </a:endParaRPr>
          </a:p>
          <a:p>
            <a:pPr marL="342900" indent="-342900">
              <a:buAutoNum type="arabicPeriod"/>
            </a:pPr>
            <a:r>
              <a:rPr lang="en-US" dirty="0"/>
              <a:t>Vader for Subreddit vs Sentiment</a:t>
            </a:r>
          </a:p>
          <a:p>
            <a:pPr marL="342900" indent="-342900">
              <a:buAutoNum type="arabicPeriod"/>
            </a:pPr>
            <a:r>
              <a:rPr lang="en-US" sz="1800" i="0" dirty="0">
                <a:effectLst/>
              </a:rPr>
              <a:t>Zoom in on some extreme/polar comments from the </a:t>
            </a:r>
            <a:r>
              <a:rPr lang="en-US" dirty="0"/>
              <a:t>periods</a:t>
            </a:r>
            <a:r>
              <a:rPr lang="en-US" sz="1800" i="0" dirty="0">
                <a:effectLst/>
              </a:rPr>
              <a:t> from 2.</a:t>
            </a:r>
          </a:p>
          <a:p>
            <a:endParaRPr lang="en-US" dirty="0"/>
          </a:p>
        </p:txBody>
      </p:sp>
    </p:spTree>
    <p:extLst>
      <p:ext uri="{BB962C8B-B14F-4D97-AF65-F5344CB8AC3E}">
        <p14:creationId xmlns:p14="http://schemas.microsoft.com/office/powerpoint/2010/main" val="2294905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pic>
        <p:nvPicPr>
          <p:cNvPr id="2050" name="Picture 2">
            <a:extLst>
              <a:ext uri="{FF2B5EF4-FFF2-40B4-BE49-F238E27FC236}">
                <a16:creationId xmlns:a16="http://schemas.microsoft.com/office/drawing/2014/main" id="{3E23E3EE-B065-23D7-3D7D-3A8EE85C4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365" y="1333730"/>
            <a:ext cx="9335804" cy="466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126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4" name="TextBox 3">
            <a:extLst>
              <a:ext uri="{FF2B5EF4-FFF2-40B4-BE49-F238E27FC236}">
                <a16:creationId xmlns:a16="http://schemas.microsoft.com/office/drawing/2014/main" id="{30B113D1-255B-4701-0F64-7552A598C0C8}"/>
              </a:ext>
            </a:extLst>
          </p:cNvPr>
          <p:cNvSpPr txBox="1"/>
          <p:nvPr/>
        </p:nvSpPr>
        <p:spPr>
          <a:xfrm>
            <a:off x="986364" y="1395402"/>
            <a:ext cx="10219267" cy="3108543"/>
          </a:xfrm>
          <a:prstGeom prst="rect">
            <a:avLst/>
          </a:prstGeom>
          <a:noFill/>
        </p:spPr>
        <p:txBody>
          <a:bodyPr wrap="square">
            <a:spAutoFit/>
          </a:bodyPr>
          <a:lstStyle/>
          <a:p>
            <a:r>
              <a:rPr lang="en-US" sz="1400" b="0" dirty="0" err="1">
                <a:effectLst/>
              </a:rPr>
              <a:t>WordCloud</a:t>
            </a:r>
            <a:r>
              <a:rPr lang="en-US" sz="1400" b="0" dirty="0">
                <a:effectLst/>
              </a:rPr>
              <a:t> visualization</a:t>
            </a:r>
            <a:br>
              <a:rPr lang="en-US" sz="1400" b="0" dirty="0">
                <a:effectLst/>
              </a:rPr>
            </a:br>
            <a:endParaRPr lang="en-US" sz="1400" b="0" dirty="0">
              <a:effectLst/>
            </a:endParaRPr>
          </a:p>
          <a:p>
            <a:pPr marL="285750" indent="-285750">
              <a:buFont typeface="Arial" panose="020B0604020202020204" pitchFamily="34" charset="0"/>
              <a:buChar char="•"/>
            </a:pPr>
            <a:r>
              <a:rPr lang="en-US" sz="1400" b="0" dirty="0">
                <a:effectLst/>
              </a:rPr>
              <a:t>No lemmatization, just removal of stopwords </a:t>
            </a:r>
          </a:p>
          <a:p>
            <a:pPr marL="285750" indent="-285750">
              <a:buFont typeface="Arial" panose="020B0604020202020204" pitchFamily="34" charset="0"/>
              <a:buChar char="•"/>
            </a:pPr>
            <a:r>
              <a:rPr lang="en-US" sz="1400" b="0" dirty="0">
                <a:effectLst/>
              </a:rPr>
              <a:t>Size of word proportional to frequency of usage</a:t>
            </a:r>
          </a:p>
          <a:p>
            <a:pPr marL="285750" indent="-285750">
              <a:buFont typeface="Arial" panose="020B0604020202020204" pitchFamily="34" charset="0"/>
              <a:buChar char="•"/>
            </a:pPr>
            <a:r>
              <a:rPr lang="en-US" sz="1400" b="0" dirty="0">
                <a:effectLst/>
              </a:rPr>
              <a:t>Provides an overview of the raw data</a:t>
            </a:r>
          </a:p>
          <a:p>
            <a:br>
              <a:rPr lang="en-US" sz="1400" b="0" dirty="0">
                <a:effectLst/>
              </a:rPr>
            </a:br>
            <a:r>
              <a:rPr lang="en-US" sz="1400" b="0" dirty="0">
                <a:solidFill>
                  <a:srgbClr val="FF0000"/>
                </a:solidFill>
                <a:effectLst/>
              </a:rPr>
              <a:t>Political terms/persona (government, left, trump, </a:t>
            </a:r>
            <a:r>
              <a:rPr lang="en-US" sz="1400" b="0" dirty="0" err="1">
                <a:solidFill>
                  <a:srgbClr val="FF0000"/>
                </a:solidFill>
                <a:effectLst/>
              </a:rPr>
              <a:t>biden</a:t>
            </a:r>
            <a:r>
              <a:rPr lang="en-US" sz="1400" b="0" dirty="0">
                <a:solidFill>
                  <a:srgbClr val="FF0000"/>
                </a:solidFill>
                <a:effectLst/>
              </a:rPr>
              <a:t>, </a:t>
            </a:r>
            <a:r>
              <a:rPr lang="en-US" sz="1400" b="0" dirty="0" err="1">
                <a:solidFill>
                  <a:srgbClr val="FF0000"/>
                </a:solidFill>
                <a:effectLst/>
              </a:rPr>
              <a:t>bernie</a:t>
            </a:r>
            <a:r>
              <a:rPr lang="en-US" sz="1400" b="0" dirty="0">
                <a:solidFill>
                  <a:srgbClr val="FF0000"/>
                </a:solidFill>
                <a:effectLst/>
              </a:rPr>
              <a:t>)</a:t>
            </a:r>
          </a:p>
          <a:p>
            <a:pPr marL="285750" indent="-285750">
              <a:buFont typeface="Arial" panose="020B0604020202020204" pitchFamily="34" charset="0"/>
              <a:buChar char="•"/>
            </a:pPr>
            <a:r>
              <a:rPr lang="en-US" sz="1400" b="0" dirty="0">
                <a:effectLst/>
              </a:rPr>
              <a:t>Climate change is a very political issue</a:t>
            </a:r>
          </a:p>
          <a:p>
            <a:pPr marL="285750" indent="-285750">
              <a:buFont typeface="Arial" panose="020B0604020202020204" pitchFamily="34" charset="0"/>
              <a:buChar char="•"/>
            </a:pPr>
            <a:r>
              <a:rPr lang="en-US" sz="1400" b="0" dirty="0">
                <a:effectLst/>
              </a:rPr>
              <a:t>Presidential elections in 2020 is within our period of analysis. </a:t>
            </a:r>
            <a:br>
              <a:rPr lang="en-US" sz="1400" b="0" dirty="0">
                <a:effectLst/>
              </a:rPr>
            </a:br>
            <a:r>
              <a:rPr lang="en-US" sz="1400" b="0" dirty="0">
                <a:effectLst/>
              </a:rPr>
              <a:t>Bernie Sanders was a Democratic candidate whose campaign advocated for aggressive action to address climate change. It</a:t>
            </a:r>
            <a:r>
              <a:rPr lang="en-US" sz="1400" dirty="0"/>
              <a:t> highlighted the "Green New Deal," a comprehensive plan that aimed to transition the U.S. to 100% clean energy by 2050</a:t>
            </a:r>
          </a:p>
          <a:p>
            <a:pPr marL="285750" indent="-285750">
              <a:buFont typeface="Arial" panose="020B0604020202020204" pitchFamily="34" charset="0"/>
              <a:buChar char="•"/>
            </a:pPr>
            <a:r>
              <a:rPr lang="en-US" sz="1400" b="0" dirty="0">
                <a:effectLst/>
              </a:rPr>
              <a:t>Let’s see just how central Sanders was to climate change especially during this election period</a:t>
            </a:r>
          </a:p>
          <a:p>
            <a:endParaRPr lang="en-US" sz="1400" b="0" dirty="0">
              <a:effectLst/>
            </a:endParaRPr>
          </a:p>
          <a:p>
            <a:r>
              <a:rPr lang="en-US" sz="1400" b="0" dirty="0">
                <a:solidFill>
                  <a:srgbClr val="C49E12"/>
                </a:solidFill>
                <a:effectLst/>
              </a:rPr>
              <a:t>Cause &amp; Effects of climate change (carbon, fossil, nuclear, oil, weather)</a:t>
            </a:r>
          </a:p>
        </p:txBody>
      </p:sp>
    </p:spTree>
    <p:extLst>
      <p:ext uri="{BB962C8B-B14F-4D97-AF65-F5344CB8AC3E}">
        <p14:creationId xmlns:p14="http://schemas.microsoft.com/office/powerpoint/2010/main" val="397348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4" name="TextBox 3">
            <a:extLst>
              <a:ext uri="{FF2B5EF4-FFF2-40B4-BE49-F238E27FC236}">
                <a16:creationId xmlns:a16="http://schemas.microsoft.com/office/drawing/2014/main" id="{30B113D1-255B-4701-0F64-7552A598C0C8}"/>
              </a:ext>
            </a:extLst>
          </p:cNvPr>
          <p:cNvSpPr txBox="1"/>
          <p:nvPr/>
        </p:nvSpPr>
        <p:spPr>
          <a:xfrm>
            <a:off x="986365" y="4942278"/>
            <a:ext cx="10219267" cy="523220"/>
          </a:xfrm>
          <a:prstGeom prst="rect">
            <a:avLst/>
          </a:prstGeom>
          <a:noFill/>
        </p:spPr>
        <p:txBody>
          <a:bodyPr wrap="square">
            <a:spAutoFit/>
          </a:bodyPr>
          <a:lstStyle/>
          <a:p>
            <a:pPr marL="285750" indent="-285750">
              <a:buFont typeface="Arial" panose="020B0604020202020204" pitchFamily="34" charset="0"/>
              <a:buChar char="•"/>
            </a:pPr>
            <a:r>
              <a:rPr lang="en-US" sz="1400" b="0" dirty="0">
                <a:effectLst/>
              </a:rPr>
              <a:t>Apparently there’s a subreddit “</a:t>
            </a:r>
            <a:r>
              <a:rPr lang="en-US" sz="1400" b="0" dirty="0" err="1">
                <a:effectLst/>
              </a:rPr>
              <a:t>wayofthebern</a:t>
            </a:r>
            <a:r>
              <a:rPr lang="en-US" sz="1400" dirty="0"/>
              <a:t>” dedicated to discussing about Sanders?</a:t>
            </a:r>
          </a:p>
          <a:p>
            <a:pPr marL="285750" indent="-285750">
              <a:buFont typeface="Arial" panose="020B0604020202020204" pitchFamily="34" charset="0"/>
              <a:buChar char="•"/>
            </a:pPr>
            <a:r>
              <a:rPr lang="en-US" sz="1400" dirty="0"/>
              <a:t>Politically motivated (subreddit “politics” and “</a:t>
            </a:r>
            <a:r>
              <a:rPr lang="en-US" sz="1400" dirty="0" err="1"/>
              <a:t>sandersforpresident</a:t>
            </a:r>
            <a:r>
              <a:rPr lang="en-US" sz="1400" dirty="0"/>
              <a:t>”)</a:t>
            </a:r>
            <a:endParaRPr lang="en-US" sz="1400" b="0" dirty="0">
              <a:effectLst/>
            </a:endParaRPr>
          </a:p>
        </p:txBody>
      </p:sp>
      <p:pic>
        <p:nvPicPr>
          <p:cNvPr id="1026" name="Picture 2">
            <a:extLst>
              <a:ext uri="{FF2B5EF4-FFF2-40B4-BE49-F238E27FC236}">
                <a16:creationId xmlns:a16="http://schemas.microsoft.com/office/drawing/2014/main" id="{A416BE90-FA30-5C84-00F2-240748D78B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322456"/>
            <a:ext cx="12192000" cy="3503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450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4" name="TextBox 3">
            <a:extLst>
              <a:ext uri="{FF2B5EF4-FFF2-40B4-BE49-F238E27FC236}">
                <a16:creationId xmlns:a16="http://schemas.microsoft.com/office/drawing/2014/main" id="{30B113D1-255B-4701-0F64-7552A598C0C8}"/>
              </a:ext>
            </a:extLst>
          </p:cNvPr>
          <p:cNvSpPr txBox="1"/>
          <p:nvPr/>
        </p:nvSpPr>
        <p:spPr>
          <a:xfrm>
            <a:off x="986365" y="4942278"/>
            <a:ext cx="10219267" cy="738664"/>
          </a:xfrm>
          <a:prstGeom prst="rect">
            <a:avLst/>
          </a:prstGeom>
          <a:noFill/>
        </p:spPr>
        <p:txBody>
          <a:bodyPr wrap="square">
            <a:spAutoFit/>
          </a:bodyPr>
          <a:lstStyle/>
          <a:p>
            <a:pPr marL="285750" indent="-285750">
              <a:buFont typeface="Arial" panose="020B0604020202020204" pitchFamily="34" charset="0"/>
              <a:buChar char="•"/>
            </a:pPr>
            <a:r>
              <a:rPr lang="en-US" sz="1400" b="0" dirty="0">
                <a:effectLst/>
              </a:rPr>
              <a:t>Surprisingly, many divided/unpopular opinions or </a:t>
            </a:r>
            <a:r>
              <a:rPr lang="en-US" sz="1400" dirty="0"/>
              <a:t>hate </a:t>
            </a:r>
            <a:r>
              <a:rPr lang="en-US" sz="1400" b="0" dirty="0">
                <a:effectLst/>
              </a:rPr>
              <a:t>in “</a:t>
            </a:r>
            <a:r>
              <a:rPr lang="en-US" sz="1400" b="0" dirty="0" err="1">
                <a:effectLst/>
              </a:rPr>
              <a:t>wayofthebern</a:t>
            </a:r>
            <a:r>
              <a:rPr lang="en-US" sz="1400" b="0" dirty="0">
                <a:effectLst/>
              </a:rPr>
              <a:t>”?</a:t>
            </a:r>
            <a:endParaRPr lang="en-US" sz="1400" dirty="0"/>
          </a:p>
          <a:p>
            <a:pPr marL="285750" indent="-285750">
              <a:buFont typeface="Arial" panose="020B0604020202020204" pitchFamily="34" charset="0"/>
              <a:buChar char="•"/>
            </a:pPr>
            <a:r>
              <a:rPr lang="en-US" sz="1400" dirty="0"/>
              <a:t>How is Sanders related to Andrew Yang? (“</a:t>
            </a:r>
            <a:r>
              <a:rPr lang="en-US" sz="1400" dirty="0" err="1"/>
              <a:t>yangforpresidenthq</a:t>
            </a:r>
            <a:r>
              <a:rPr lang="en-US" sz="1400" dirty="0"/>
              <a:t>”)</a:t>
            </a:r>
          </a:p>
          <a:p>
            <a:pPr marL="285750" indent="-285750">
              <a:buFont typeface="Arial" panose="020B0604020202020204" pitchFamily="34" charset="0"/>
              <a:buChar char="•"/>
            </a:pPr>
            <a:r>
              <a:rPr lang="en-US" sz="1400" b="0" dirty="0">
                <a:effectLst/>
              </a:rPr>
              <a:t>Let’s explore a few comments in detail</a:t>
            </a:r>
          </a:p>
        </p:txBody>
      </p:sp>
      <p:pic>
        <p:nvPicPr>
          <p:cNvPr id="2052" name="Picture 4">
            <a:extLst>
              <a:ext uri="{FF2B5EF4-FFF2-40B4-BE49-F238E27FC236}">
                <a16:creationId xmlns:a16="http://schemas.microsoft.com/office/drawing/2014/main" id="{68986057-E45C-4376-9A6A-855D4D7FD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197365"/>
            <a:ext cx="12192000" cy="374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497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4" name="TextBox 3">
            <a:extLst>
              <a:ext uri="{FF2B5EF4-FFF2-40B4-BE49-F238E27FC236}">
                <a16:creationId xmlns:a16="http://schemas.microsoft.com/office/drawing/2014/main" id="{30B113D1-255B-4701-0F64-7552A598C0C8}"/>
              </a:ext>
            </a:extLst>
          </p:cNvPr>
          <p:cNvSpPr txBox="1"/>
          <p:nvPr/>
        </p:nvSpPr>
        <p:spPr>
          <a:xfrm>
            <a:off x="986364" y="1175469"/>
            <a:ext cx="10480212" cy="738664"/>
          </a:xfrm>
          <a:prstGeom prst="rect">
            <a:avLst/>
          </a:prstGeom>
          <a:noFill/>
        </p:spPr>
        <p:txBody>
          <a:bodyPr wrap="square">
            <a:spAutoFit/>
          </a:bodyPr>
          <a:lstStyle/>
          <a:p>
            <a:pPr marL="285750" indent="-285750">
              <a:buFont typeface="Arial" panose="020B0604020202020204" pitchFamily="34" charset="0"/>
              <a:buChar char="•"/>
            </a:pPr>
            <a:r>
              <a:rPr lang="en-US" sz="1400" b="0" dirty="0">
                <a:effectLst/>
              </a:rPr>
              <a:t>Surprisingly, many divided/unpopular opinions or hate in “</a:t>
            </a:r>
            <a:r>
              <a:rPr lang="en-US" sz="1400" b="0" dirty="0" err="1">
                <a:effectLst/>
              </a:rPr>
              <a:t>wayofthebern</a:t>
            </a:r>
            <a:r>
              <a:rPr lang="en-US" sz="1400" b="0" dirty="0">
                <a:effectLst/>
              </a:rPr>
              <a:t>”?</a:t>
            </a:r>
          </a:p>
          <a:p>
            <a:pPr marL="742950" lvl="1" indent="-285750">
              <a:buFont typeface="Arial" panose="020B0604020202020204" pitchFamily="34" charset="0"/>
              <a:buChar char="•"/>
            </a:pPr>
            <a:r>
              <a:rPr lang="en-US" sz="1400" dirty="0"/>
              <a:t>Many comments discussing Sanders discusses Biden too</a:t>
            </a:r>
          </a:p>
          <a:p>
            <a:pPr marL="742950" lvl="1" indent="-285750">
              <a:buFont typeface="Arial" panose="020B0604020202020204" pitchFamily="34" charset="0"/>
              <a:buChar char="•"/>
            </a:pPr>
            <a:r>
              <a:rPr lang="en-US" sz="1400" dirty="0"/>
              <a:t>Isolating to just “</a:t>
            </a:r>
            <a:r>
              <a:rPr lang="en-US" sz="1400" dirty="0" err="1"/>
              <a:t>bernie</a:t>
            </a:r>
            <a:r>
              <a:rPr lang="en-US" sz="1400" dirty="0"/>
              <a:t>” however, reveals more positive sentiments</a:t>
            </a:r>
          </a:p>
        </p:txBody>
      </p:sp>
      <p:graphicFrame>
        <p:nvGraphicFramePr>
          <p:cNvPr id="3" name="Table 6">
            <a:extLst>
              <a:ext uri="{FF2B5EF4-FFF2-40B4-BE49-F238E27FC236}">
                <a16:creationId xmlns:a16="http://schemas.microsoft.com/office/drawing/2014/main" id="{9496D04B-6F4F-373B-441D-75F4002984BF}"/>
              </a:ext>
            </a:extLst>
          </p:cNvPr>
          <p:cNvGraphicFramePr>
            <a:graphicFrameLocks noGrp="1"/>
          </p:cNvGraphicFramePr>
          <p:nvPr>
            <p:extLst>
              <p:ext uri="{D42A27DB-BD31-4B8C-83A1-F6EECF244321}">
                <p14:modId xmlns:p14="http://schemas.microsoft.com/office/powerpoint/2010/main" val="465419741"/>
              </p:ext>
            </p:extLst>
          </p:nvPr>
        </p:nvGraphicFramePr>
        <p:xfrm>
          <a:off x="570519" y="2345020"/>
          <a:ext cx="11050957" cy="1905515"/>
        </p:xfrm>
        <a:graphic>
          <a:graphicData uri="http://schemas.openxmlformats.org/drawingml/2006/table">
            <a:tbl>
              <a:tblPr firstRow="1" bandRow="1">
                <a:tableStyleId>{5C22544A-7EE6-4342-B048-85BDC9FD1C3A}</a:tableStyleId>
              </a:tblPr>
              <a:tblGrid>
                <a:gridCol w="1545336">
                  <a:extLst>
                    <a:ext uri="{9D8B030D-6E8A-4147-A177-3AD203B41FA5}">
                      <a16:colId xmlns:a16="http://schemas.microsoft.com/office/drawing/2014/main" val="3488452871"/>
                    </a:ext>
                  </a:extLst>
                </a:gridCol>
                <a:gridCol w="5665689">
                  <a:extLst>
                    <a:ext uri="{9D8B030D-6E8A-4147-A177-3AD203B41FA5}">
                      <a16:colId xmlns:a16="http://schemas.microsoft.com/office/drawing/2014/main" val="1837970255"/>
                    </a:ext>
                  </a:extLst>
                </a:gridCol>
                <a:gridCol w="722376">
                  <a:extLst>
                    <a:ext uri="{9D8B030D-6E8A-4147-A177-3AD203B41FA5}">
                      <a16:colId xmlns:a16="http://schemas.microsoft.com/office/drawing/2014/main" val="3685792243"/>
                    </a:ext>
                  </a:extLst>
                </a:gridCol>
                <a:gridCol w="3117556">
                  <a:extLst>
                    <a:ext uri="{9D8B030D-6E8A-4147-A177-3AD203B41FA5}">
                      <a16:colId xmlns:a16="http://schemas.microsoft.com/office/drawing/2014/main" val="2499716339"/>
                    </a:ext>
                  </a:extLst>
                </a:gridCol>
              </a:tblGrid>
              <a:tr h="320555">
                <a:tc>
                  <a:txBody>
                    <a:bodyPr/>
                    <a:lstStyle/>
                    <a:p>
                      <a:pPr algn="ctr"/>
                      <a:r>
                        <a:rPr lang="en-US" sz="1400" dirty="0" err="1"/>
                        <a:t>Comment_date</a:t>
                      </a:r>
                      <a:endParaRPr lang="en-SG" sz="1400" dirty="0"/>
                    </a:p>
                  </a:txBody>
                  <a:tcPr anchor="ctr"/>
                </a:tc>
                <a:tc>
                  <a:txBody>
                    <a:bodyPr/>
                    <a:lstStyle/>
                    <a:p>
                      <a:pPr algn="ctr"/>
                      <a:r>
                        <a:rPr lang="en-US" sz="1400" dirty="0"/>
                        <a:t>Comment</a:t>
                      </a:r>
                      <a:endParaRPr lang="en-SG" sz="1400" dirty="0"/>
                    </a:p>
                  </a:txBody>
                  <a:tcPr anchor="ctr"/>
                </a:tc>
                <a:tc>
                  <a:txBody>
                    <a:bodyPr/>
                    <a:lstStyle/>
                    <a:p>
                      <a:pPr algn="ctr"/>
                      <a:r>
                        <a:rPr lang="en-US" sz="1400" dirty="0"/>
                        <a:t>Score</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654001">
                <a:tc>
                  <a:txBody>
                    <a:bodyPr/>
                    <a:lstStyle/>
                    <a:p>
                      <a:pPr algn="ctr"/>
                      <a:r>
                        <a:rPr lang="en-SG" sz="1400" b="0" i="0" kern="1200" dirty="0">
                          <a:solidFill>
                            <a:schemeClr val="dk1"/>
                          </a:solidFill>
                          <a:effectLst/>
                          <a:latin typeface="+mn-lt"/>
                          <a:ea typeface="+mn-ea"/>
                          <a:cs typeface="+mn-cs"/>
                        </a:rPr>
                        <a:t>2020-09-13</a:t>
                      </a:r>
                      <a:endParaRPr lang="en-SG" sz="1400" dirty="0"/>
                    </a:p>
                  </a:txBody>
                  <a:tcPr anchor="ctr"/>
                </a:tc>
                <a:tc>
                  <a:txBody>
                    <a:bodyPr/>
                    <a:lstStyle/>
                    <a:p>
                      <a:pPr algn="l"/>
                      <a:r>
                        <a:rPr lang="en-US" sz="1400" dirty="0"/>
                        <a:t>Neither are doing single payer healthcare, and neither are doing a Green New Deal… You can't even offer us Bernie anymore, because he's shown his true colors as a corporate lapdog.</a:t>
                      </a:r>
                    </a:p>
                    <a:p>
                      <a:pPr algn="l"/>
                      <a:endParaRPr lang="en-SG" sz="1400" dirty="0"/>
                    </a:p>
                  </a:txBody>
                  <a:tcPr anchor="ctr"/>
                </a:tc>
                <a:tc>
                  <a:txBody>
                    <a:bodyPr/>
                    <a:lstStyle/>
                    <a:p>
                      <a:pPr algn="ctr"/>
                      <a:r>
                        <a:rPr lang="en-US" sz="1400" dirty="0"/>
                        <a:t>30</a:t>
                      </a:r>
                      <a:endParaRPr lang="en-SG"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Some believed the Democratic Party coordinated against Bernie, and pushed for Biden</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Some criticized Bernie for endorsing Biden after dropping out of the Democratic primary </a:t>
                      </a:r>
                      <a:endParaRPr lang="en-SG" sz="1400" dirty="0"/>
                    </a:p>
                  </a:txBody>
                  <a:tcPr anchor="ctr"/>
                </a:tc>
                <a:extLst>
                  <a:ext uri="{0D108BD9-81ED-4DB2-BD59-A6C34878D82A}">
                    <a16:rowId xmlns:a16="http://schemas.microsoft.com/office/drawing/2014/main" val="919231440"/>
                  </a:ext>
                </a:extLst>
              </a:tr>
            </a:tbl>
          </a:graphicData>
        </a:graphic>
      </p:graphicFrame>
    </p:spTree>
    <p:extLst>
      <p:ext uri="{BB962C8B-B14F-4D97-AF65-F5344CB8AC3E}">
        <p14:creationId xmlns:p14="http://schemas.microsoft.com/office/powerpoint/2010/main" val="2672312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4" name="TextBox 3">
            <a:extLst>
              <a:ext uri="{FF2B5EF4-FFF2-40B4-BE49-F238E27FC236}">
                <a16:creationId xmlns:a16="http://schemas.microsoft.com/office/drawing/2014/main" id="{30B113D1-255B-4701-0F64-7552A598C0C8}"/>
              </a:ext>
            </a:extLst>
          </p:cNvPr>
          <p:cNvSpPr txBox="1"/>
          <p:nvPr/>
        </p:nvSpPr>
        <p:spPr>
          <a:xfrm>
            <a:off x="986364" y="1175469"/>
            <a:ext cx="10480212" cy="738664"/>
          </a:xfrm>
          <a:prstGeom prst="rect">
            <a:avLst/>
          </a:prstGeom>
          <a:noFill/>
        </p:spPr>
        <p:txBody>
          <a:bodyPr wrap="square">
            <a:spAutoFit/>
          </a:bodyPr>
          <a:lstStyle/>
          <a:p>
            <a:pPr marL="285750" indent="-285750">
              <a:buFont typeface="Arial" panose="020B0604020202020204" pitchFamily="34" charset="0"/>
              <a:buChar char="•"/>
            </a:pPr>
            <a:r>
              <a:rPr lang="en-US" sz="1400" dirty="0"/>
              <a:t>How is Sanders related to Andrew Yang? (“</a:t>
            </a:r>
            <a:r>
              <a:rPr lang="en-US" sz="1400" dirty="0" err="1"/>
              <a:t>yangforpresidenthq</a:t>
            </a:r>
            <a:r>
              <a:rPr lang="en-US" sz="1400" dirty="0"/>
              <a:t>”)</a:t>
            </a:r>
          </a:p>
          <a:p>
            <a:pPr marL="742950" lvl="1" indent="-285750">
              <a:buFont typeface="Arial" panose="020B0604020202020204" pitchFamily="34" charset="0"/>
              <a:buChar char="•"/>
            </a:pPr>
            <a:r>
              <a:rPr lang="en-US" sz="1400" dirty="0"/>
              <a:t>Yang was also a Democratic candidate, declaring himself the </a:t>
            </a:r>
            <a:r>
              <a:rPr lang="en-US" sz="1400" dirty="0">
                <a:hlinkClick r:id="rId3" action="ppaction://hlinkfile"/>
              </a:rPr>
              <a:t>“younger, fresher, more modern, more Asian version of Bernie.”</a:t>
            </a:r>
            <a:r>
              <a:rPr lang="en-US" sz="1400" dirty="0"/>
              <a:t>, and advocated for very similar causes, essentially attracting the same types of voters at his campaign stops =&gt; support for Yang </a:t>
            </a:r>
            <a:r>
              <a:rPr lang="en-US" sz="1400" b="1" dirty="0"/>
              <a:t>≈ </a:t>
            </a:r>
            <a:r>
              <a:rPr lang="en-US" sz="1400" dirty="0"/>
              <a:t>Sanders</a:t>
            </a:r>
          </a:p>
        </p:txBody>
      </p:sp>
      <p:graphicFrame>
        <p:nvGraphicFramePr>
          <p:cNvPr id="3" name="Table 6">
            <a:extLst>
              <a:ext uri="{FF2B5EF4-FFF2-40B4-BE49-F238E27FC236}">
                <a16:creationId xmlns:a16="http://schemas.microsoft.com/office/drawing/2014/main" id="{9496D04B-6F4F-373B-441D-75F4002984BF}"/>
              </a:ext>
            </a:extLst>
          </p:cNvPr>
          <p:cNvGraphicFramePr>
            <a:graphicFrameLocks noGrp="1"/>
          </p:cNvGraphicFramePr>
          <p:nvPr>
            <p:extLst>
              <p:ext uri="{D42A27DB-BD31-4B8C-83A1-F6EECF244321}">
                <p14:modId xmlns:p14="http://schemas.microsoft.com/office/powerpoint/2010/main" val="3097828697"/>
              </p:ext>
            </p:extLst>
          </p:nvPr>
        </p:nvGraphicFramePr>
        <p:xfrm>
          <a:off x="570519" y="2106712"/>
          <a:ext cx="11050957" cy="3795275"/>
        </p:xfrm>
        <a:graphic>
          <a:graphicData uri="http://schemas.openxmlformats.org/drawingml/2006/table">
            <a:tbl>
              <a:tblPr firstRow="1" bandRow="1">
                <a:tableStyleId>{5C22544A-7EE6-4342-B048-85BDC9FD1C3A}</a:tableStyleId>
              </a:tblPr>
              <a:tblGrid>
                <a:gridCol w="1545336">
                  <a:extLst>
                    <a:ext uri="{9D8B030D-6E8A-4147-A177-3AD203B41FA5}">
                      <a16:colId xmlns:a16="http://schemas.microsoft.com/office/drawing/2014/main" val="3488452871"/>
                    </a:ext>
                  </a:extLst>
                </a:gridCol>
                <a:gridCol w="5665689">
                  <a:extLst>
                    <a:ext uri="{9D8B030D-6E8A-4147-A177-3AD203B41FA5}">
                      <a16:colId xmlns:a16="http://schemas.microsoft.com/office/drawing/2014/main" val="1837970255"/>
                    </a:ext>
                  </a:extLst>
                </a:gridCol>
                <a:gridCol w="722376">
                  <a:extLst>
                    <a:ext uri="{9D8B030D-6E8A-4147-A177-3AD203B41FA5}">
                      <a16:colId xmlns:a16="http://schemas.microsoft.com/office/drawing/2014/main" val="3685792243"/>
                    </a:ext>
                  </a:extLst>
                </a:gridCol>
                <a:gridCol w="3117556">
                  <a:extLst>
                    <a:ext uri="{9D8B030D-6E8A-4147-A177-3AD203B41FA5}">
                      <a16:colId xmlns:a16="http://schemas.microsoft.com/office/drawing/2014/main" val="2499716339"/>
                    </a:ext>
                  </a:extLst>
                </a:gridCol>
              </a:tblGrid>
              <a:tr h="320555">
                <a:tc>
                  <a:txBody>
                    <a:bodyPr/>
                    <a:lstStyle/>
                    <a:p>
                      <a:pPr algn="ctr"/>
                      <a:r>
                        <a:rPr lang="en-US" sz="1400" dirty="0" err="1"/>
                        <a:t>Comment_date</a:t>
                      </a:r>
                      <a:endParaRPr lang="en-SG" sz="1400" dirty="0"/>
                    </a:p>
                  </a:txBody>
                  <a:tcPr anchor="ctr"/>
                </a:tc>
                <a:tc>
                  <a:txBody>
                    <a:bodyPr/>
                    <a:lstStyle/>
                    <a:p>
                      <a:pPr algn="ctr"/>
                      <a:r>
                        <a:rPr lang="en-US" sz="1400" dirty="0"/>
                        <a:t>Comment</a:t>
                      </a:r>
                      <a:endParaRPr lang="en-SG" sz="1400" dirty="0"/>
                    </a:p>
                  </a:txBody>
                  <a:tcPr anchor="ctr"/>
                </a:tc>
                <a:tc>
                  <a:txBody>
                    <a:bodyPr/>
                    <a:lstStyle/>
                    <a:p>
                      <a:pPr algn="ctr"/>
                      <a:r>
                        <a:rPr lang="en-US" sz="1400" dirty="0"/>
                        <a:t>Score</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370840">
                <a:tc>
                  <a:txBody>
                    <a:bodyPr/>
                    <a:lstStyle/>
                    <a:p>
                      <a:pPr algn="ctr"/>
                      <a:r>
                        <a:rPr lang="en-SG" sz="1400" b="0" i="0" kern="1200" dirty="0">
                          <a:solidFill>
                            <a:schemeClr val="dk1"/>
                          </a:solidFill>
                          <a:effectLst/>
                          <a:latin typeface="+mn-lt"/>
                          <a:ea typeface="+mn-ea"/>
                          <a:cs typeface="+mn-cs"/>
                        </a:rPr>
                        <a:t>2020-02-12</a:t>
                      </a:r>
                      <a:endParaRPr lang="en-SG" sz="1400" dirty="0"/>
                    </a:p>
                  </a:txBody>
                  <a:tcPr anchor="ctr"/>
                </a:tc>
                <a:tc>
                  <a:txBody>
                    <a:bodyPr/>
                    <a:lstStyle/>
                    <a:p>
                      <a:pPr algn="l"/>
                      <a:r>
                        <a:rPr lang="en-US" sz="1400" dirty="0"/>
                        <a:t>Well for climate I don’t like </a:t>
                      </a:r>
                      <a:r>
                        <a:rPr lang="en-US" sz="1400" dirty="0" err="1"/>
                        <a:t>bernie</a:t>
                      </a:r>
                      <a:r>
                        <a:rPr lang="en-US" sz="1400" dirty="0"/>
                        <a:t> because he’s against nuclear energy. That being said, he is more green energy than trump, so do with that what you will.</a:t>
                      </a:r>
                    </a:p>
                    <a:p>
                      <a:pPr algn="l"/>
                      <a:endParaRPr lang="en-US" sz="1400" dirty="0"/>
                    </a:p>
                    <a:p>
                      <a:pPr algn="l"/>
                      <a:endParaRPr lang="en-SG" sz="1400" dirty="0"/>
                    </a:p>
                  </a:txBody>
                  <a:tcPr anchor="ctr"/>
                </a:tc>
                <a:tc>
                  <a:txBody>
                    <a:bodyPr/>
                    <a:lstStyle/>
                    <a:p>
                      <a:pPr algn="ctr"/>
                      <a:r>
                        <a:rPr lang="en-US" sz="1400" dirty="0"/>
                        <a:t>1</a:t>
                      </a:r>
                      <a:endParaRPr lang="en-SG" sz="1400" dirty="0"/>
                    </a:p>
                  </a:txBody>
                  <a:tcPr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Why Yang is supported:</a:t>
                      </a:r>
                      <a:br>
                        <a:rPr lang="en-US" sz="1400" b="1" dirty="0"/>
                      </a:br>
                      <a:endParaRPr lang="en-US" sz="1400"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Nuclear energy: </a:t>
                      </a:r>
                      <a:br>
                        <a:rPr lang="en-US" sz="1400" dirty="0"/>
                      </a:br>
                      <a:r>
                        <a:rPr lang="en-US" sz="1400" dirty="0"/>
                        <a:t>Sanders against, Yang for</a:t>
                      </a:r>
                    </a:p>
                    <a:p>
                      <a:pPr algn="ctr"/>
                      <a:endParaRPr lang="en-SG" sz="1400" dirty="0"/>
                    </a:p>
                  </a:txBody>
                  <a:tcPr anchor="ctr"/>
                </a:tc>
                <a:extLst>
                  <a:ext uri="{0D108BD9-81ED-4DB2-BD59-A6C34878D82A}">
                    <a16:rowId xmlns:a16="http://schemas.microsoft.com/office/drawing/2014/main" val="919231440"/>
                  </a:ext>
                </a:extLst>
              </a:tr>
              <a:tr h="363121">
                <a:tc>
                  <a:txBody>
                    <a:bodyPr/>
                    <a:lstStyle/>
                    <a:p>
                      <a:pPr algn="ctr"/>
                      <a:r>
                        <a:rPr lang="en-US" sz="1400" dirty="0"/>
                        <a:t>2020-01-03</a:t>
                      </a:r>
                      <a:endParaRPr lang="en-SG" sz="1400" dirty="0"/>
                    </a:p>
                  </a:txBody>
                  <a:tcPr anchor="ctr"/>
                </a:tc>
                <a:tc>
                  <a:txBody>
                    <a:bodyPr/>
                    <a:lstStyle/>
                    <a:p>
                      <a:pPr algn="l"/>
                      <a:r>
                        <a:rPr lang="en-US" sz="1400" dirty="0"/>
                        <a:t>Completely agree, after all just look at Germany. It is closing it's nuclear power, and is now going to coal. It's so, so scary that people think Bernie has a chance at solving climate change by destroying the very solution.</a:t>
                      </a:r>
                      <a:endParaRPr lang="en-SG" sz="1400" dirty="0"/>
                    </a:p>
                  </a:txBody>
                  <a:tcPr anchor="ctr"/>
                </a:tc>
                <a:tc>
                  <a:txBody>
                    <a:bodyPr/>
                    <a:lstStyle/>
                    <a:p>
                      <a:pPr algn="ctr"/>
                      <a:r>
                        <a:rPr lang="en-US" sz="1400" dirty="0"/>
                        <a:t>70</a:t>
                      </a:r>
                      <a:endParaRPr lang="en-SG" sz="1400" dirty="0"/>
                    </a:p>
                  </a:txBody>
                  <a:tcPr anchor="ctr"/>
                </a:tc>
                <a:tc vMerge="1">
                  <a:txBody>
                    <a:bodyPr/>
                    <a:lstStyle/>
                    <a:p>
                      <a:pPr algn="ctr"/>
                      <a:endParaRPr lang="en-SG" sz="1400" dirty="0"/>
                    </a:p>
                  </a:txBody>
                  <a:tcPr anchor="ctr"/>
                </a:tc>
                <a:extLst>
                  <a:ext uri="{0D108BD9-81ED-4DB2-BD59-A6C34878D82A}">
                    <a16:rowId xmlns:a16="http://schemas.microsoft.com/office/drawing/2014/main" val="4088419695"/>
                  </a:ext>
                </a:extLst>
              </a:tr>
              <a:tr h="0">
                <a:tc>
                  <a:txBody>
                    <a:bodyPr/>
                    <a:lstStyle/>
                    <a:p>
                      <a:pPr algn="ctr"/>
                      <a:r>
                        <a:rPr lang="en-SG" sz="1400" dirty="0"/>
                        <a:t>2020-01-30</a:t>
                      </a:r>
                    </a:p>
                  </a:txBody>
                  <a:tcPr anchor="ctr"/>
                </a:tc>
                <a:tc>
                  <a:txBody>
                    <a:bodyPr/>
                    <a:lstStyle/>
                    <a:p>
                      <a:pPr algn="l"/>
                      <a:r>
                        <a:rPr lang="en-US" sz="1400" dirty="0"/>
                        <a:t>none of the candidates has a more suitable plan to fight climate change. </a:t>
                      </a:r>
                      <a:r>
                        <a:rPr lang="en-US" sz="1400" dirty="0" err="1"/>
                        <a:t>thats</a:t>
                      </a:r>
                      <a:r>
                        <a:rPr lang="en-US" sz="1400" dirty="0"/>
                        <a:t> why </a:t>
                      </a:r>
                      <a:r>
                        <a:rPr lang="en-US" sz="1400" dirty="0" err="1"/>
                        <a:t>greenpeace</a:t>
                      </a:r>
                      <a:r>
                        <a:rPr lang="en-US" sz="1400" dirty="0"/>
                        <a:t> and others have endorsed (</a:t>
                      </a:r>
                      <a:r>
                        <a:rPr lang="en-US" sz="1400" dirty="0" err="1"/>
                        <a:t>bernie’s</a:t>
                      </a:r>
                      <a:r>
                        <a:rPr lang="en-US" sz="1400" dirty="0"/>
                        <a:t>) plan… the fact you claim that some random dude can win vs trump instead of the most popular politician with the biggest grass roots support is beyond me</a:t>
                      </a:r>
                      <a:endParaRPr lang="en-SG" sz="1400" dirty="0"/>
                    </a:p>
                  </a:txBody>
                  <a:tcPr anchor="ctr"/>
                </a:tc>
                <a:tc>
                  <a:txBody>
                    <a:bodyPr/>
                    <a:lstStyle/>
                    <a:p>
                      <a:pPr algn="ctr"/>
                      <a:r>
                        <a:rPr lang="en-US" sz="1400" dirty="0"/>
                        <a:t>-16</a:t>
                      </a:r>
                      <a:endParaRPr lang="en-SG" sz="1400" dirty="0"/>
                    </a:p>
                  </a:txBody>
                  <a:tcPr anchor="ctr"/>
                </a:tc>
                <a:tc>
                  <a:txBody>
                    <a:bodyPr/>
                    <a:lstStyle/>
                    <a:p>
                      <a:pPr algn="ctr"/>
                      <a:r>
                        <a:rPr lang="en-US" sz="1400" b="1" dirty="0"/>
                        <a:t>Why Sanders is supported:</a:t>
                      </a:r>
                      <a:br>
                        <a:rPr lang="en-US" sz="1400" dirty="0"/>
                      </a:br>
                      <a:endParaRPr lang="en-US" sz="1400" dirty="0"/>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People look to official endorsements Eg. Greenpeace for evaluating candidate’s climate change proposals (Sanders aced, Yang got a C+</a:t>
                      </a:r>
                      <a:r>
                        <a:rPr lang="en-SG" sz="1400" dirty="0"/>
                        <a:t>)</a:t>
                      </a:r>
                      <a:endParaRPr lang="en-US" sz="1400" dirty="0"/>
                    </a:p>
                    <a:p>
                      <a:pPr marL="285750" indent="-285750" algn="ctr">
                        <a:buFont typeface="Arial" panose="020B0604020202020204" pitchFamily="34" charset="0"/>
                        <a:buChar char="•"/>
                      </a:pPr>
                      <a:r>
                        <a:rPr lang="en-US" sz="1400" dirty="0"/>
                        <a:t>Grassroots support</a:t>
                      </a:r>
                    </a:p>
                  </a:txBody>
                  <a:tcPr anchor="ctr"/>
                </a:tc>
                <a:extLst>
                  <a:ext uri="{0D108BD9-81ED-4DB2-BD59-A6C34878D82A}">
                    <a16:rowId xmlns:a16="http://schemas.microsoft.com/office/drawing/2014/main" val="2767011806"/>
                  </a:ext>
                </a:extLst>
              </a:tr>
            </a:tbl>
          </a:graphicData>
        </a:graphic>
      </p:graphicFrame>
    </p:spTree>
    <p:extLst>
      <p:ext uri="{BB962C8B-B14F-4D97-AF65-F5344CB8AC3E}">
        <p14:creationId xmlns:p14="http://schemas.microsoft.com/office/powerpoint/2010/main" val="3017413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7856EE-CA4F-7DD9-C8CF-FEA7575C5E3A}"/>
              </a:ext>
            </a:extLst>
          </p:cNvPr>
          <p:cNvSpPr txBox="1"/>
          <p:nvPr/>
        </p:nvSpPr>
        <p:spPr>
          <a:xfrm>
            <a:off x="3395557" y="487926"/>
            <a:ext cx="5400886" cy="369332"/>
          </a:xfrm>
          <a:prstGeom prst="rect">
            <a:avLst/>
          </a:prstGeom>
          <a:noFill/>
        </p:spPr>
        <p:txBody>
          <a:bodyPr wrap="square">
            <a:spAutoFit/>
          </a:bodyPr>
          <a:lstStyle/>
          <a:p>
            <a:pPr algn="ctr"/>
            <a:r>
              <a:rPr lang="en-US" sz="1800" b="1" i="0" dirty="0">
                <a:effectLst/>
              </a:rPr>
              <a:t>Literature Review</a:t>
            </a:r>
          </a:p>
        </p:txBody>
      </p:sp>
      <p:pic>
        <p:nvPicPr>
          <p:cNvPr id="4" name="Picture 3">
            <a:extLst>
              <a:ext uri="{FF2B5EF4-FFF2-40B4-BE49-F238E27FC236}">
                <a16:creationId xmlns:a16="http://schemas.microsoft.com/office/drawing/2014/main" id="{AD20318A-4C30-B6E2-9CDF-9B8A6586B1B9}"/>
              </a:ext>
            </a:extLst>
          </p:cNvPr>
          <p:cNvPicPr>
            <a:picLocks noChangeAspect="1"/>
          </p:cNvPicPr>
          <p:nvPr/>
        </p:nvPicPr>
        <p:blipFill>
          <a:blip r:embed="rId3"/>
          <a:stretch>
            <a:fillRect/>
          </a:stretch>
        </p:blipFill>
        <p:spPr>
          <a:xfrm>
            <a:off x="251784" y="857258"/>
            <a:ext cx="10083984" cy="5248568"/>
          </a:xfrm>
          <a:prstGeom prst="rect">
            <a:avLst/>
          </a:prstGeom>
        </p:spPr>
      </p:pic>
      <p:sp>
        <p:nvSpPr>
          <p:cNvPr id="6" name="TextBox 5">
            <a:extLst>
              <a:ext uri="{FF2B5EF4-FFF2-40B4-BE49-F238E27FC236}">
                <a16:creationId xmlns:a16="http://schemas.microsoft.com/office/drawing/2014/main" id="{5B189361-0E28-2CF4-D285-C588556C8410}"/>
              </a:ext>
            </a:extLst>
          </p:cNvPr>
          <p:cNvSpPr txBox="1"/>
          <p:nvPr/>
        </p:nvSpPr>
        <p:spPr>
          <a:xfrm>
            <a:off x="10335768" y="5372100"/>
            <a:ext cx="1640578" cy="954107"/>
          </a:xfrm>
          <a:prstGeom prst="rect">
            <a:avLst/>
          </a:prstGeom>
          <a:noFill/>
        </p:spPr>
        <p:txBody>
          <a:bodyPr wrap="square">
            <a:spAutoFit/>
          </a:bodyPr>
          <a:lstStyle/>
          <a:p>
            <a:r>
              <a:rPr lang="en-SG" sz="1400" dirty="0">
                <a:hlinkClick r:id="rId4"/>
              </a:rPr>
              <a:t>https://ieeexplore.ieee.org/abstract/document/9623124</a:t>
            </a:r>
            <a:endParaRPr lang="en-SG" sz="1400" dirty="0"/>
          </a:p>
          <a:p>
            <a:endParaRPr lang="en-SG" sz="1400" dirty="0"/>
          </a:p>
        </p:txBody>
      </p:sp>
    </p:spTree>
    <p:extLst>
      <p:ext uri="{BB962C8B-B14F-4D97-AF65-F5344CB8AC3E}">
        <p14:creationId xmlns:p14="http://schemas.microsoft.com/office/powerpoint/2010/main" val="988017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pic>
        <p:nvPicPr>
          <p:cNvPr id="2050" name="Picture 2">
            <a:extLst>
              <a:ext uri="{FF2B5EF4-FFF2-40B4-BE49-F238E27FC236}">
                <a16:creationId xmlns:a16="http://schemas.microsoft.com/office/drawing/2014/main" id="{969F67F4-FB49-2878-1321-1A0DC283C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365" y="1175469"/>
            <a:ext cx="8852579" cy="49046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B113D1-255B-4701-0F64-7552A598C0C8}"/>
              </a:ext>
            </a:extLst>
          </p:cNvPr>
          <p:cNvSpPr txBox="1"/>
          <p:nvPr/>
        </p:nvSpPr>
        <p:spPr>
          <a:xfrm>
            <a:off x="9966960" y="2692854"/>
            <a:ext cx="2058287" cy="1384995"/>
          </a:xfrm>
          <a:prstGeom prst="rect">
            <a:avLst/>
          </a:prstGeom>
          <a:noFill/>
        </p:spPr>
        <p:txBody>
          <a:bodyPr wrap="square">
            <a:spAutoFit/>
          </a:bodyPr>
          <a:lstStyle/>
          <a:p>
            <a:pPr marL="285750" indent="-285750">
              <a:buFont typeface="Arial" panose="020B0604020202020204" pitchFamily="34" charset="0"/>
              <a:buChar char="•"/>
            </a:pPr>
            <a:r>
              <a:rPr lang="en-US" sz="1400" b="0" dirty="0">
                <a:effectLst/>
              </a:rPr>
              <a:t>Why such negative sentiments surrounding Sanders on 9 May 2020 and again on 14 August 2020?</a:t>
            </a:r>
          </a:p>
        </p:txBody>
      </p:sp>
    </p:spTree>
    <p:extLst>
      <p:ext uri="{BB962C8B-B14F-4D97-AF65-F5344CB8AC3E}">
        <p14:creationId xmlns:p14="http://schemas.microsoft.com/office/powerpoint/2010/main" val="3197876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4" name="TextBox 3">
            <a:extLst>
              <a:ext uri="{FF2B5EF4-FFF2-40B4-BE49-F238E27FC236}">
                <a16:creationId xmlns:a16="http://schemas.microsoft.com/office/drawing/2014/main" id="{30B113D1-255B-4701-0F64-7552A598C0C8}"/>
              </a:ext>
            </a:extLst>
          </p:cNvPr>
          <p:cNvSpPr txBox="1"/>
          <p:nvPr/>
        </p:nvSpPr>
        <p:spPr>
          <a:xfrm>
            <a:off x="986365" y="1210765"/>
            <a:ext cx="10219266" cy="738664"/>
          </a:xfrm>
          <a:prstGeom prst="rect">
            <a:avLst/>
          </a:prstGeom>
          <a:noFill/>
        </p:spPr>
        <p:txBody>
          <a:bodyPr wrap="square">
            <a:spAutoFit/>
          </a:bodyPr>
          <a:lstStyle/>
          <a:p>
            <a:pPr marL="285750" indent="-285750">
              <a:buFont typeface="Arial" panose="020B0604020202020204" pitchFamily="34" charset="0"/>
              <a:buChar char="•"/>
            </a:pPr>
            <a:r>
              <a:rPr lang="en-US" sz="1400" b="0" dirty="0">
                <a:effectLst/>
              </a:rPr>
              <a:t>Why such negative sentiments surrounding Sanders on 9 May 2020 and again on 14 August 2020?</a:t>
            </a:r>
            <a:br>
              <a:rPr lang="en-US" sz="1400" b="0" dirty="0">
                <a:effectLst/>
              </a:rPr>
            </a:br>
            <a:r>
              <a:rPr lang="en-US" sz="1400" dirty="0"/>
              <a:t>Around 9 May 2020, Biden became the presumptive Democratic presidential nominee after Sanders suspended his campaign.</a:t>
            </a:r>
            <a:br>
              <a:rPr lang="en-US" sz="1400" dirty="0"/>
            </a:br>
            <a:r>
              <a:rPr lang="en-US" sz="1400" dirty="0"/>
              <a:t>Democratic National Convention held 17-20 August, which is the presidential nominating convention for the Democratic Party</a:t>
            </a:r>
            <a:endParaRPr lang="en-US" sz="1400" b="0" dirty="0">
              <a:effectLst/>
            </a:endParaRPr>
          </a:p>
        </p:txBody>
      </p:sp>
      <p:graphicFrame>
        <p:nvGraphicFramePr>
          <p:cNvPr id="3" name="Table 6">
            <a:extLst>
              <a:ext uri="{FF2B5EF4-FFF2-40B4-BE49-F238E27FC236}">
                <a16:creationId xmlns:a16="http://schemas.microsoft.com/office/drawing/2014/main" id="{915A175F-258D-DC88-8A9C-0AA7D9F368BA}"/>
              </a:ext>
            </a:extLst>
          </p:cNvPr>
          <p:cNvGraphicFramePr>
            <a:graphicFrameLocks noGrp="1"/>
          </p:cNvGraphicFramePr>
          <p:nvPr>
            <p:extLst>
              <p:ext uri="{D42A27DB-BD31-4B8C-83A1-F6EECF244321}">
                <p14:modId xmlns:p14="http://schemas.microsoft.com/office/powerpoint/2010/main" val="4016278579"/>
              </p:ext>
            </p:extLst>
          </p:nvPr>
        </p:nvGraphicFramePr>
        <p:xfrm>
          <a:off x="570519" y="1892166"/>
          <a:ext cx="11050957" cy="4252475"/>
        </p:xfrm>
        <a:graphic>
          <a:graphicData uri="http://schemas.openxmlformats.org/drawingml/2006/table">
            <a:tbl>
              <a:tblPr firstRow="1" bandRow="1">
                <a:tableStyleId>{5C22544A-7EE6-4342-B048-85BDC9FD1C3A}</a:tableStyleId>
              </a:tblPr>
              <a:tblGrid>
                <a:gridCol w="1545336">
                  <a:extLst>
                    <a:ext uri="{9D8B030D-6E8A-4147-A177-3AD203B41FA5}">
                      <a16:colId xmlns:a16="http://schemas.microsoft.com/office/drawing/2014/main" val="3488452871"/>
                    </a:ext>
                  </a:extLst>
                </a:gridCol>
                <a:gridCol w="6954993">
                  <a:extLst>
                    <a:ext uri="{9D8B030D-6E8A-4147-A177-3AD203B41FA5}">
                      <a16:colId xmlns:a16="http://schemas.microsoft.com/office/drawing/2014/main" val="1837970255"/>
                    </a:ext>
                  </a:extLst>
                </a:gridCol>
                <a:gridCol w="795528">
                  <a:extLst>
                    <a:ext uri="{9D8B030D-6E8A-4147-A177-3AD203B41FA5}">
                      <a16:colId xmlns:a16="http://schemas.microsoft.com/office/drawing/2014/main" val="3685792243"/>
                    </a:ext>
                  </a:extLst>
                </a:gridCol>
                <a:gridCol w="1755100">
                  <a:extLst>
                    <a:ext uri="{9D8B030D-6E8A-4147-A177-3AD203B41FA5}">
                      <a16:colId xmlns:a16="http://schemas.microsoft.com/office/drawing/2014/main" val="2499716339"/>
                    </a:ext>
                  </a:extLst>
                </a:gridCol>
              </a:tblGrid>
              <a:tr h="320555">
                <a:tc>
                  <a:txBody>
                    <a:bodyPr/>
                    <a:lstStyle/>
                    <a:p>
                      <a:pPr algn="ctr"/>
                      <a:r>
                        <a:rPr lang="en-US" sz="1400" dirty="0" err="1"/>
                        <a:t>Comment_date</a:t>
                      </a:r>
                      <a:endParaRPr lang="en-SG" sz="1400" dirty="0"/>
                    </a:p>
                  </a:txBody>
                  <a:tcPr anchor="ctr"/>
                </a:tc>
                <a:tc>
                  <a:txBody>
                    <a:bodyPr/>
                    <a:lstStyle/>
                    <a:p>
                      <a:pPr algn="ctr"/>
                      <a:r>
                        <a:rPr lang="en-US" sz="1400" dirty="0"/>
                        <a:t>Comment</a:t>
                      </a:r>
                      <a:endParaRPr lang="en-SG" sz="1400" dirty="0"/>
                    </a:p>
                  </a:txBody>
                  <a:tcPr anchor="ctr"/>
                </a:tc>
                <a:tc>
                  <a:txBody>
                    <a:bodyPr/>
                    <a:lstStyle/>
                    <a:p>
                      <a:pPr algn="ctr"/>
                      <a:r>
                        <a:rPr lang="en-US" sz="1400" dirty="0"/>
                        <a:t>Score</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2513281">
                <a:tc>
                  <a:txBody>
                    <a:bodyPr/>
                    <a:lstStyle/>
                    <a:p>
                      <a:pPr algn="ctr"/>
                      <a:r>
                        <a:rPr lang="en-SG" sz="1400" b="0" i="0" kern="1200" dirty="0">
                          <a:solidFill>
                            <a:schemeClr val="dk1"/>
                          </a:solidFill>
                          <a:effectLst/>
                          <a:latin typeface="+mn-lt"/>
                          <a:ea typeface="+mn-ea"/>
                          <a:cs typeface="+mn-cs"/>
                        </a:rPr>
                        <a:t>2020-05-09</a:t>
                      </a:r>
                      <a:endParaRPr lang="en-SG" sz="1400" dirty="0"/>
                    </a:p>
                  </a:txBody>
                  <a:tcPr anchor="ctr"/>
                </a:tc>
                <a:tc>
                  <a:txBody>
                    <a:bodyPr/>
                    <a:lstStyle/>
                    <a:p>
                      <a:pPr algn="l"/>
                      <a:r>
                        <a:rPr lang="en-US" sz="1200" b="0" i="0" kern="1200" dirty="0">
                          <a:solidFill>
                            <a:schemeClr val="dk1"/>
                          </a:solidFill>
                          <a:effectLst/>
                          <a:latin typeface="+mn-lt"/>
                          <a:ea typeface="+mn-ea"/>
                          <a:cs typeface="+mn-cs"/>
                        </a:rPr>
                        <a:t>…Biden is against cannabis legalization, votes for every war, made getting out of debt harder for poor people, helped write the unconstitutional Patriot Act, and racist crime bill, helped fund the border camps, said Roe vs Wade went "too far", oh yeah and he's also a rapist. </a:t>
                      </a:r>
                    </a:p>
                    <a:p>
                      <a:pPr algn="l"/>
                      <a:r>
                        <a:rPr lang="en-US" sz="1200" b="0" i="0" kern="1200" dirty="0">
                          <a:solidFill>
                            <a:schemeClr val="dk1"/>
                          </a:solidFill>
                          <a:effectLst/>
                          <a:latin typeface="+mn-lt"/>
                          <a:ea typeface="+mn-ea"/>
                          <a:cs typeface="+mn-cs"/>
                        </a:rPr>
                        <a:t>So, no, Joe Biden doesn't seem any better than Trump. </a:t>
                      </a:r>
                      <a:br>
                        <a:rPr lang="en-US" sz="1200" b="0" i="0" kern="1200" dirty="0">
                          <a:solidFill>
                            <a:schemeClr val="dk1"/>
                          </a:solidFill>
                          <a:effectLst/>
                          <a:latin typeface="+mn-lt"/>
                          <a:ea typeface="+mn-ea"/>
                          <a:cs typeface="+mn-cs"/>
                        </a:rPr>
                      </a:br>
                      <a:endParaRPr lang="en-US" sz="1200" b="0" i="0" kern="1200" dirty="0">
                        <a:solidFill>
                          <a:schemeClr val="dk1"/>
                        </a:solidFill>
                        <a:effectLst/>
                        <a:latin typeface="+mn-lt"/>
                        <a:ea typeface="+mn-ea"/>
                        <a:cs typeface="+mn-cs"/>
                      </a:endParaRPr>
                    </a:p>
                    <a:p>
                      <a:pPr algn="l"/>
                      <a:r>
                        <a:rPr lang="en-US" sz="1200" b="0" i="0" kern="1200" dirty="0">
                          <a:solidFill>
                            <a:schemeClr val="dk1"/>
                          </a:solidFill>
                          <a:effectLst/>
                          <a:latin typeface="+mn-lt"/>
                          <a:ea typeface="+mn-ea"/>
                          <a:cs typeface="+mn-cs"/>
                        </a:rPr>
                        <a:t>Biden is also: </a:t>
                      </a:r>
                    </a:p>
                    <a:p>
                      <a:pPr marL="285750" indent="-285750" algn="l">
                        <a:buFontTx/>
                        <a:buChar char="-"/>
                      </a:pPr>
                      <a:r>
                        <a:rPr lang="en-US" sz="1200" b="0" i="0" kern="1200" dirty="0">
                          <a:solidFill>
                            <a:schemeClr val="dk1"/>
                          </a:solidFill>
                          <a:effectLst/>
                          <a:latin typeface="+mn-lt"/>
                          <a:ea typeface="+mn-ea"/>
                          <a:cs typeface="+mn-cs"/>
                        </a:rPr>
                        <a:t>is guilty of nepotism towards his disappointing, smooth-brained family members </a:t>
                      </a:r>
                    </a:p>
                    <a:p>
                      <a:pPr marL="285750" indent="-285750" algn="l">
                        <a:buFontTx/>
                        <a:buChar char="-"/>
                      </a:pPr>
                      <a:r>
                        <a:rPr lang="en-US" sz="1200" b="0" i="0" kern="1200" dirty="0">
                          <a:solidFill>
                            <a:schemeClr val="dk1"/>
                          </a:solidFill>
                          <a:effectLst/>
                          <a:latin typeface="+mn-lt"/>
                          <a:ea typeface="+mn-ea"/>
                          <a:cs typeface="+mn-cs"/>
                        </a:rPr>
                        <a:t>incoherent babbling about random topics in press conferences</a:t>
                      </a:r>
                    </a:p>
                    <a:p>
                      <a:pPr marL="285750" indent="-285750" algn="l">
                        <a:buFontTx/>
                        <a:buChar char="-"/>
                      </a:pPr>
                      <a:r>
                        <a:rPr lang="en-US" sz="1200" b="0" i="0" kern="1200" dirty="0">
                          <a:solidFill>
                            <a:schemeClr val="dk1"/>
                          </a:solidFill>
                          <a:effectLst/>
                          <a:latin typeface="+mn-lt"/>
                          <a:ea typeface="+mn-ea"/>
                          <a:cs typeface="+mn-cs"/>
                        </a:rPr>
                        <a:t>unfocused rage and meanness/bullying toward those who oppose or challenge him</a:t>
                      </a:r>
                    </a:p>
                    <a:p>
                      <a:pPr marL="285750" indent="-285750" algn="l">
                        <a:buFontTx/>
                        <a:buChar char="-"/>
                      </a:pPr>
                      <a:r>
                        <a:rPr lang="en-US" sz="1200" b="0" i="0" kern="1200" dirty="0">
                          <a:solidFill>
                            <a:schemeClr val="dk1"/>
                          </a:solidFill>
                          <a:effectLst/>
                          <a:latin typeface="+mn-lt"/>
                          <a:ea typeface="+mn-ea"/>
                          <a:cs typeface="+mn-cs"/>
                        </a:rPr>
                        <a:t>multiple rape accusations as well as open displays of misogyny/groping women in public</a:t>
                      </a:r>
                    </a:p>
                    <a:p>
                      <a:pPr marL="285750" indent="-285750" algn="l">
                        <a:buFontTx/>
                        <a:buChar char="-"/>
                      </a:pPr>
                      <a:r>
                        <a:rPr lang="en-US" sz="1200" b="0" i="0" kern="1200" dirty="0">
                          <a:solidFill>
                            <a:schemeClr val="dk1"/>
                          </a:solidFill>
                          <a:effectLst/>
                          <a:latin typeface="+mn-lt"/>
                          <a:ea typeface="+mn-ea"/>
                          <a:cs typeface="+mn-cs"/>
                        </a:rPr>
                        <a:t>slavish devotion to banks and credit card companies despite claiming the opposite in campaign rhetoric </a:t>
                      </a:r>
                    </a:p>
                    <a:p>
                      <a:pPr marL="285750" indent="-285750" algn="l">
                        <a:buFontTx/>
                        <a:buChar char="-"/>
                      </a:pPr>
                      <a:r>
                        <a:rPr lang="en-US" sz="1200" b="0" i="0" kern="1200" dirty="0">
                          <a:solidFill>
                            <a:schemeClr val="dk1"/>
                          </a:solidFill>
                          <a:effectLst/>
                          <a:latin typeface="+mn-lt"/>
                          <a:ea typeface="+mn-ea"/>
                          <a:cs typeface="+mn-cs"/>
                        </a:rPr>
                        <a:t>opposed to healthcare reform</a:t>
                      </a:r>
                    </a:p>
                    <a:p>
                      <a:pPr marL="285750" indent="-285750" algn="l">
                        <a:buFontTx/>
                        <a:buChar char="-"/>
                      </a:pPr>
                      <a:r>
                        <a:rPr lang="en-US" sz="1200" b="0" i="0" kern="1200" dirty="0">
                          <a:solidFill>
                            <a:schemeClr val="dk1"/>
                          </a:solidFill>
                          <a:effectLst/>
                          <a:latin typeface="+mn-lt"/>
                          <a:ea typeface="+mn-ea"/>
                          <a:cs typeface="+mn-cs"/>
                        </a:rPr>
                        <a:t>sick **** that loves droning innocent people in war </a:t>
                      </a:r>
                    </a:p>
                    <a:p>
                      <a:pPr marL="285750" indent="-285750" algn="l">
                        <a:buFontTx/>
                        <a:buChar char="-"/>
                      </a:pPr>
                      <a:r>
                        <a:rPr lang="en-US" sz="1200" b="0" i="0" kern="1200" dirty="0">
                          <a:solidFill>
                            <a:schemeClr val="dk1"/>
                          </a:solidFill>
                          <a:effectLst/>
                          <a:latin typeface="+mn-lt"/>
                          <a:ea typeface="+mn-ea"/>
                          <a:cs typeface="+mn-cs"/>
                        </a:rPr>
                        <a:t>engineered coups in foreign countries to install puppet regimes that support their administration </a:t>
                      </a:r>
                    </a:p>
                    <a:p>
                      <a:pPr marL="285750" indent="-285750" algn="l">
                        <a:buFontTx/>
                        <a:buChar char="-"/>
                      </a:pPr>
                      <a:r>
                        <a:rPr lang="en-US" sz="1200" b="0" i="0" kern="1200" dirty="0">
                          <a:solidFill>
                            <a:schemeClr val="dk1"/>
                          </a:solidFill>
                          <a:effectLst/>
                          <a:latin typeface="+mn-lt"/>
                          <a:ea typeface="+mn-ea"/>
                          <a:cs typeface="+mn-cs"/>
                        </a:rPr>
                        <a:t>open hostility toward black people </a:t>
                      </a:r>
                    </a:p>
                    <a:p>
                      <a:pPr marL="285750" indent="-285750" algn="l">
                        <a:buFontTx/>
                        <a:buChar char="-"/>
                      </a:pPr>
                      <a:r>
                        <a:rPr lang="en-US" sz="1200" b="0" i="0" kern="1200" dirty="0">
                          <a:solidFill>
                            <a:schemeClr val="dk1"/>
                          </a:solidFill>
                          <a:effectLst/>
                          <a:latin typeface="+mn-lt"/>
                          <a:ea typeface="+mn-ea"/>
                          <a:cs typeface="+mn-cs"/>
                        </a:rPr>
                        <a:t>open antipathy toward immigrants, especially Latinos, and oversaw a regime that kept them separated from their kids, and in filthy cages in concentration camps </a:t>
                      </a:r>
                    </a:p>
                    <a:p>
                      <a:pPr marL="285750" indent="-285750" algn="l">
                        <a:buFontTx/>
                        <a:buChar char="-"/>
                      </a:pPr>
                      <a:r>
                        <a:rPr lang="en-US" sz="1200" b="0" i="0" kern="1200" dirty="0">
                          <a:solidFill>
                            <a:schemeClr val="dk1"/>
                          </a:solidFill>
                          <a:effectLst/>
                          <a:latin typeface="+mn-lt"/>
                          <a:ea typeface="+mn-ea"/>
                          <a:cs typeface="+mn-cs"/>
                        </a:rPr>
                        <a:t>supports spying on the American people </a:t>
                      </a:r>
                    </a:p>
                    <a:p>
                      <a:pPr marL="285750" indent="-285750" algn="l">
                        <a:buFontTx/>
                        <a:buChar char="-"/>
                      </a:pPr>
                      <a:r>
                        <a:rPr lang="en-US" sz="1200" b="0" i="0" kern="1200" dirty="0">
                          <a:solidFill>
                            <a:schemeClr val="dk1"/>
                          </a:solidFill>
                          <a:effectLst/>
                          <a:latin typeface="+mn-lt"/>
                          <a:ea typeface="+mn-ea"/>
                          <a:cs typeface="+mn-cs"/>
                        </a:rPr>
                        <a:t>supports throwing whistleblowers and journalists in prison</a:t>
                      </a:r>
                    </a:p>
                    <a:p>
                      <a:pPr marL="0" indent="0" algn="l">
                        <a:buFontTx/>
                        <a:buNone/>
                      </a:pPr>
                      <a:r>
                        <a:rPr lang="en-US" sz="1200" b="0" i="0" kern="1200" dirty="0">
                          <a:solidFill>
                            <a:schemeClr val="dk1"/>
                          </a:solidFill>
                          <a:effectLst/>
                          <a:latin typeface="+mn-lt"/>
                          <a:ea typeface="+mn-ea"/>
                          <a:cs typeface="+mn-cs"/>
                        </a:rPr>
                        <a:t>…</a:t>
                      </a:r>
                      <a:endParaRPr lang="en-US" sz="1200" dirty="0"/>
                    </a:p>
                    <a:p>
                      <a:pPr algn="l"/>
                      <a:endParaRPr lang="en-SG" sz="1200" dirty="0"/>
                    </a:p>
                  </a:txBody>
                  <a:tcPr anchor="ctr"/>
                </a:tc>
                <a:tc>
                  <a:txBody>
                    <a:bodyPr/>
                    <a:lstStyle/>
                    <a:p>
                      <a:pPr algn="ctr"/>
                      <a:r>
                        <a:rPr lang="en-US" sz="1400" dirty="0"/>
                        <a:t>*</a:t>
                      </a:r>
                      <a:endParaRPr lang="en-SG" sz="1400" dirty="0"/>
                    </a:p>
                  </a:txBody>
                  <a:tcPr anchor="ctr"/>
                </a:tc>
                <a:tc>
                  <a:txBody>
                    <a:bodyPr/>
                    <a:lstStyle/>
                    <a:p>
                      <a:pPr algn="ctr"/>
                      <a:r>
                        <a:rPr lang="en-US" sz="1400" dirty="0"/>
                        <a:t>Out of 92 comments that day, 87 were duplicates that were copy-pasted into many subreddits, but mostly “</a:t>
                      </a:r>
                      <a:r>
                        <a:rPr lang="en-US" sz="1400" dirty="0" err="1"/>
                        <a:t>wayofthebern</a:t>
                      </a:r>
                      <a:r>
                        <a:rPr lang="en-US" sz="1400" dirty="0"/>
                        <a:t>”</a:t>
                      </a:r>
                      <a:endParaRPr lang="en-SG" sz="1400" dirty="0"/>
                    </a:p>
                  </a:txBody>
                  <a:tcPr anchor="ctr"/>
                </a:tc>
                <a:extLst>
                  <a:ext uri="{0D108BD9-81ED-4DB2-BD59-A6C34878D82A}">
                    <a16:rowId xmlns:a16="http://schemas.microsoft.com/office/drawing/2014/main" val="919231440"/>
                  </a:ext>
                </a:extLst>
              </a:tr>
            </a:tbl>
          </a:graphicData>
        </a:graphic>
      </p:graphicFrame>
    </p:spTree>
    <p:extLst>
      <p:ext uri="{BB962C8B-B14F-4D97-AF65-F5344CB8AC3E}">
        <p14:creationId xmlns:p14="http://schemas.microsoft.com/office/powerpoint/2010/main" val="1417765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Topic Modelling</a:t>
            </a:r>
            <a:endParaRPr lang="en-SG" dirty="0"/>
          </a:p>
        </p:txBody>
      </p:sp>
      <p:pic>
        <p:nvPicPr>
          <p:cNvPr id="4" name="Picture 3">
            <a:extLst>
              <a:ext uri="{FF2B5EF4-FFF2-40B4-BE49-F238E27FC236}">
                <a16:creationId xmlns:a16="http://schemas.microsoft.com/office/drawing/2014/main" id="{052170E3-C279-B668-29E0-89873C930125}"/>
              </a:ext>
            </a:extLst>
          </p:cNvPr>
          <p:cNvPicPr>
            <a:picLocks noChangeAspect="1"/>
          </p:cNvPicPr>
          <p:nvPr/>
        </p:nvPicPr>
        <p:blipFill>
          <a:blip r:embed="rId3"/>
          <a:stretch>
            <a:fillRect/>
          </a:stretch>
        </p:blipFill>
        <p:spPr>
          <a:xfrm>
            <a:off x="2247231" y="1680134"/>
            <a:ext cx="7697533" cy="4371729"/>
          </a:xfrm>
          <a:prstGeom prst="rect">
            <a:avLst/>
          </a:prstGeom>
        </p:spPr>
      </p:pic>
      <p:sp>
        <p:nvSpPr>
          <p:cNvPr id="3" name="TextBox 2">
            <a:extLst>
              <a:ext uri="{FF2B5EF4-FFF2-40B4-BE49-F238E27FC236}">
                <a16:creationId xmlns:a16="http://schemas.microsoft.com/office/drawing/2014/main" id="{4C8AF10D-B527-D33C-3B08-14B7098F892D}"/>
              </a:ext>
            </a:extLst>
          </p:cNvPr>
          <p:cNvSpPr txBox="1"/>
          <p:nvPr/>
        </p:nvSpPr>
        <p:spPr>
          <a:xfrm>
            <a:off x="2247231" y="1180373"/>
            <a:ext cx="872915" cy="523220"/>
          </a:xfrm>
          <a:prstGeom prst="rect">
            <a:avLst/>
          </a:prstGeom>
          <a:noFill/>
        </p:spPr>
        <p:txBody>
          <a:bodyPr wrap="square">
            <a:spAutoFit/>
          </a:bodyPr>
          <a:lstStyle/>
          <a:p>
            <a:pPr algn="ctr"/>
            <a:r>
              <a:rPr lang="en-US" sz="1400" dirty="0"/>
              <a:t>Energy sources</a:t>
            </a:r>
            <a:endParaRPr lang="en-SG" sz="1400" dirty="0"/>
          </a:p>
        </p:txBody>
      </p:sp>
      <p:sp>
        <p:nvSpPr>
          <p:cNvPr id="7" name="TextBox 6">
            <a:extLst>
              <a:ext uri="{FF2B5EF4-FFF2-40B4-BE49-F238E27FC236}">
                <a16:creationId xmlns:a16="http://schemas.microsoft.com/office/drawing/2014/main" id="{A6C85EC2-92A8-8537-E6F1-E965DF8D3DFC}"/>
              </a:ext>
            </a:extLst>
          </p:cNvPr>
          <p:cNvSpPr txBox="1"/>
          <p:nvPr/>
        </p:nvSpPr>
        <p:spPr>
          <a:xfrm>
            <a:off x="3157278" y="1178641"/>
            <a:ext cx="872915" cy="523220"/>
          </a:xfrm>
          <a:prstGeom prst="rect">
            <a:avLst/>
          </a:prstGeom>
          <a:noFill/>
        </p:spPr>
        <p:txBody>
          <a:bodyPr wrap="square">
            <a:spAutoFit/>
          </a:bodyPr>
          <a:lstStyle/>
          <a:p>
            <a:pPr algn="ctr"/>
            <a:r>
              <a:rPr lang="en-US" sz="1400" dirty="0"/>
              <a:t>Meat</a:t>
            </a:r>
          </a:p>
          <a:p>
            <a:pPr algn="ctr"/>
            <a:r>
              <a:rPr lang="en-US" sz="1400" dirty="0"/>
              <a:t>Veganism</a:t>
            </a:r>
            <a:endParaRPr lang="en-SG" sz="1400" dirty="0"/>
          </a:p>
        </p:txBody>
      </p:sp>
      <p:sp>
        <p:nvSpPr>
          <p:cNvPr id="9" name="TextBox 8">
            <a:extLst>
              <a:ext uri="{FF2B5EF4-FFF2-40B4-BE49-F238E27FC236}">
                <a16:creationId xmlns:a16="http://schemas.microsoft.com/office/drawing/2014/main" id="{963231E8-EDA8-67EA-9A18-984CD51F8BAD}"/>
              </a:ext>
            </a:extLst>
          </p:cNvPr>
          <p:cNvSpPr txBox="1"/>
          <p:nvPr/>
        </p:nvSpPr>
        <p:spPr>
          <a:xfrm>
            <a:off x="6095997" y="1275499"/>
            <a:ext cx="872915" cy="307777"/>
          </a:xfrm>
          <a:prstGeom prst="rect">
            <a:avLst/>
          </a:prstGeom>
          <a:noFill/>
        </p:spPr>
        <p:txBody>
          <a:bodyPr wrap="square">
            <a:spAutoFit/>
          </a:bodyPr>
          <a:lstStyle/>
          <a:p>
            <a:pPr algn="ctr"/>
            <a:r>
              <a:rPr lang="en-US" sz="1400" dirty="0"/>
              <a:t>$$</a:t>
            </a:r>
            <a:endParaRPr lang="en-SG" sz="1400" dirty="0"/>
          </a:p>
        </p:txBody>
      </p:sp>
      <p:sp>
        <p:nvSpPr>
          <p:cNvPr id="11" name="TextBox 10">
            <a:extLst>
              <a:ext uri="{FF2B5EF4-FFF2-40B4-BE49-F238E27FC236}">
                <a16:creationId xmlns:a16="http://schemas.microsoft.com/office/drawing/2014/main" id="{403CF2D2-B825-7CE6-E4DF-3B5CA27F5EC0}"/>
              </a:ext>
            </a:extLst>
          </p:cNvPr>
          <p:cNvSpPr txBox="1"/>
          <p:nvPr/>
        </p:nvSpPr>
        <p:spPr>
          <a:xfrm>
            <a:off x="4030193" y="1275499"/>
            <a:ext cx="872915" cy="307777"/>
          </a:xfrm>
          <a:prstGeom prst="rect">
            <a:avLst/>
          </a:prstGeom>
          <a:noFill/>
        </p:spPr>
        <p:txBody>
          <a:bodyPr wrap="square">
            <a:spAutoFit/>
          </a:bodyPr>
          <a:lstStyle/>
          <a:p>
            <a:pPr algn="ctr"/>
            <a:r>
              <a:rPr lang="en-US" sz="1400" dirty="0"/>
              <a:t>Politics</a:t>
            </a:r>
            <a:endParaRPr lang="en-SG" sz="1400" dirty="0"/>
          </a:p>
        </p:txBody>
      </p:sp>
    </p:spTree>
    <p:extLst>
      <p:ext uri="{BB962C8B-B14F-4D97-AF65-F5344CB8AC3E}">
        <p14:creationId xmlns:p14="http://schemas.microsoft.com/office/powerpoint/2010/main" val="3669907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pic>
        <p:nvPicPr>
          <p:cNvPr id="3074" name="Picture 2">
            <a:extLst>
              <a:ext uri="{FF2B5EF4-FFF2-40B4-BE49-F238E27FC236}">
                <a16:creationId xmlns:a16="http://schemas.microsoft.com/office/drawing/2014/main" id="{733E420F-B019-BF5D-0542-D3B807E21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175469"/>
            <a:ext cx="12192000" cy="39846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8174BB-8111-9B61-520F-E6822156433F}"/>
              </a:ext>
            </a:extLst>
          </p:cNvPr>
          <p:cNvSpPr txBox="1"/>
          <p:nvPr/>
        </p:nvSpPr>
        <p:spPr>
          <a:xfrm>
            <a:off x="652256" y="5267816"/>
            <a:ext cx="10219267" cy="523220"/>
          </a:xfrm>
          <a:prstGeom prst="rect">
            <a:avLst/>
          </a:prstGeom>
          <a:noFill/>
        </p:spPr>
        <p:txBody>
          <a:bodyPr wrap="square">
            <a:spAutoFit/>
          </a:bodyPr>
          <a:lstStyle/>
          <a:p>
            <a:r>
              <a:rPr lang="en-US" sz="1400" b="0" dirty="0">
                <a:effectLst/>
              </a:rPr>
              <a:t>Woah, what was going on around 20-28 September 2019 and 9 August 2021? </a:t>
            </a:r>
          </a:p>
          <a:p>
            <a:r>
              <a:rPr lang="en-US" sz="1400" dirty="0"/>
              <a:t>We will take note of these 2 interesting periods for further inspection.</a:t>
            </a:r>
          </a:p>
        </p:txBody>
      </p:sp>
    </p:spTree>
    <p:extLst>
      <p:ext uri="{BB962C8B-B14F-4D97-AF65-F5344CB8AC3E}">
        <p14:creationId xmlns:p14="http://schemas.microsoft.com/office/powerpoint/2010/main" val="4077819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3" name="TextBox 2">
            <a:extLst>
              <a:ext uri="{FF2B5EF4-FFF2-40B4-BE49-F238E27FC236}">
                <a16:creationId xmlns:a16="http://schemas.microsoft.com/office/drawing/2014/main" id="{BC8174BB-8111-9B61-520F-E6822156433F}"/>
              </a:ext>
            </a:extLst>
          </p:cNvPr>
          <p:cNvSpPr txBox="1"/>
          <p:nvPr/>
        </p:nvSpPr>
        <p:spPr>
          <a:xfrm>
            <a:off x="9593917" y="1527920"/>
            <a:ext cx="2598083" cy="1169551"/>
          </a:xfrm>
          <a:prstGeom prst="rect">
            <a:avLst/>
          </a:prstGeom>
          <a:noFill/>
        </p:spPr>
        <p:txBody>
          <a:bodyPr wrap="square">
            <a:spAutoFit/>
          </a:bodyPr>
          <a:lstStyle/>
          <a:p>
            <a:pPr marL="285750" indent="-285750">
              <a:buFont typeface="Arial" panose="020B0604020202020204" pitchFamily="34" charset="0"/>
              <a:buChar char="•"/>
            </a:pPr>
            <a:r>
              <a:rPr lang="en-US" sz="1400" dirty="0"/>
              <a:t>Both Vader and Flair agree that sentiment was extremely negative, finally bottoming on 24 September 2019</a:t>
            </a:r>
          </a:p>
        </p:txBody>
      </p:sp>
      <p:pic>
        <p:nvPicPr>
          <p:cNvPr id="1026" name="Picture 2">
            <a:extLst>
              <a:ext uri="{FF2B5EF4-FFF2-40B4-BE49-F238E27FC236}">
                <a16:creationId xmlns:a16="http://schemas.microsoft.com/office/drawing/2014/main" id="{58A23F8C-431C-276B-41C9-65D1B2244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365" y="1175469"/>
            <a:ext cx="8607552" cy="4720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857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3" name="TextBox 2">
            <a:extLst>
              <a:ext uri="{FF2B5EF4-FFF2-40B4-BE49-F238E27FC236}">
                <a16:creationId xmlns:a16="http://schemas.microsoft.com/office/drawing/2014/main" id="{BC8174BB-8111-9B61-520F-E6822156433F}"/>
              </a:ext>
            </a:extLst>
          </p:cNvPr>
          <p:cNvSpPr txBox="1"/>
          <p:nvPr/>
        </p:nvSpPr>
        <p:spPr>
          <a:xfrm>
            <a:off x="986365" y="1175469"/>
            <a:ext cx="10219267" cy="307777"/>
          </a:xfrm>
          <a:prstGeom prst="rect">
            <a:avLst/>
          </a:prstGeom>
          <a:noFill/>
        </p:spPr>
        <p:txBody>
          <a:bodyPr wrap="square">
            <a:spAutoFit/>
          </a:bodyPr>
          <a:lstStyle/>
          <a:p>
            <a:pPr marL="285750" indent="-285750">
              <a:buFont typeface="Arial" panose="020B0604020202020204" pitchFamily="34" charset="0"/>
              <a:buChar char="•"/>
            </a:pPr>
            <a:r>
              <a:rPr lang="en-US" sz="1400" b="0" dirty="0">
                <a:effectLst/>
              </a:rPr>
              <a:t>20-28 September 2019: </a:t>
            </a:r>
            <a:r>
              <a:rPr lang="en-US" sz="1400" dirty="0"/>
              <a:t>“</a:t>
            </a:r>
            <a:r>
              <a:rPr lang="en-US" sz="1400" dirty="0" err="1"/>
              <a:t>worldnews</a:t>
            </a:r>
            <a:r>
              <a:rPr lang="en-US" sz="1400" dirty="0"/>
              <a:t>”, “news” extremely negative. What happened?</a:t>
            </a:r>
          </a:p>
        </p:txBody>
      </p:sp>
      <p:pic>
        <p:nvPicPr>
          <p:cNvPr id="2050" name="Picture 2">
            <a:extLst>
              <a:ext uri="{FF2B5EF4-FFF2-40B4-BE49-F238E27FC236}">
                <a16:creationId xmlns:a16="http://schemas.microsoft.com/office/drawing/2014/main" id="{6FD8E406-8043-0E6B-9308-52F16F388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760245"/>
            <a:ext cx="12192000" cy="374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39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3" name="TextBox 2">
            <a:extLst>
              <a:ext uri="{FF2B5EF4-FFF2-40B4-BE49-F238E27FC236}">
                <a16:creationId xmlns:a16="http://schemas.microsoft.com/office/drawing/2014/main" id="{BC8174BB-8111-9B61-520F-E6822156433F}"/>
              </a:ext>
            </a:extLst>
          </p:cNvPr>
          <p:cNvSpPr txBox="1"/>
          <p:nvPr/>
        </p:nvSpPr>
        <p:spPr>
          <a:xfrm>
            <a:off x="986365" y="1175469"/>
            <a:ext cx="10219267" cy="307777"/>
          </a:xfrm>
          <a:prstGeom prst="rect">
            <a:avLst/>
          </a:prstGeom>
          <a:noFill/>
        </p:spPr>
        <p:txBody>
          <a:bodyPr wrap="square">
            <a:spAutoFit/>
          </a:bodyPr>
          <a:lstStyle/>
          <a:p>
            <a:pPr marL="285750" indent="-285750">
              <a:buFont typeface="Arial" panose="020B0604020202020204" pitchFamily="34" charset="0"/>
              <a:buChar char="•"/>
            </a:pPr>
            <a:r>
              <a:rPr lang="en-US" sz="1400" b="0" dirty="0">
                <a:effectLst/>
              </a:rPr>
              <a:t>20-28 September 2019: </a:t>
            </a:r>
            <a:r>
              <a:rPr lang="en-US" sz="1400" dirty="0"/>
              <a:t>“</a:t>
            </a:r>
            <a:r>
              <a:rPr lang="en-US" sz="1400" dirty="0" err="1"/>
              <a:t>worldnews</a:t>
            </a:r>
            <a:r>
              <a:rPr lang="en-US" sz="1400" dirty="0"/>
              <a:t>”, “news” extremely negative. What happened?</a:t>
            </a:r>
          </a:p>
        </p:txBody>
      </p:sp>
      <p:graphicFrame>
        <p:nvGraphicFramePr>
          <p:cNvPr id="4" name="Table 6">
            <a:extLst>
              <a:ext uri="{FF2B5EF4-FFF2-40B4-BE49-F238E27FC236}">
                <a16:creationId xmlns:a16="http://schemas.microsoft.com/office/drawing/2014/main" id="{97B254D2-223E-4D4E-6AC8-6B72268A1F74}"/>
              </a:ext>
            </a:extLst>
          </p:cNvPr>
          <p:cNvGraphicFramePr>
            <a:graphicFrameLocks noGrp="1"/>
          </p:cNvGraphicFramePr>
          <p:nvPr>
            <p:extLst>
              <p:ext uri="{D42A27DB-BD31-4B8C-83A1-F6EECF244321}">
                <p14:modId xmlns:p14="http://schemas.microsoft.com/office/powerpoint/2010/main" val="3736522642"/>
              </p:ext>
            </p:extLst>
          </p:nvPr>
        </p:nvGraphicFramePr>
        <p:xfrm>
          <a:off x="570519" y="1760245"/>
          <a:ext cx="11050957" cy="5151120"/>
        </p:xfrm>
        <a:graphic>
          <a:graphicData uri="http://schemas.openxmlformats.org/drawingml/2006/table">
            <a:tbl>
              <a:tblPr firstRow="1" bandRow="1">
                <a:tableStyleId>{5C22544A-7EE6-4342-B048-85BDC9FD1C3A}</a:tableStyleId>
              </a:tblPr>
              <a:tblGrid>
                <a:gridCol w="1545336">
                  <a:extLst>
                    <a:ext uri="{9D8B030D-6E8A-4147-A177-3AD203B41FA5}">
                      <a16:colId xmlns:a16="http://schemas.microsoft.com/office/drawing/2014/main" val="3488452871"/>
                    </a:ext>
                  </a:extLst>
                </a:gridCol>
                <a:gridCol w="5912577">
                  <a:extLst>
                    <a:ext uri="{9D8B030D-6E8A-4147-A177-3AD203B41FA5}">
                      <a16:colId xmlns:a16="http://schemas.microsoft.com/office/drawing/2014/main" val="1837970255"/>
                    </a:ext>
                  </a:extLst>
                </a:gridCol>
                <a:gridCol w="740664">
                  <a:extLst>
                    <a:ext uri="{9D8B030D-6E8A-4147-A177-3AD203B41FA5}">
                      <a16:colId xmlns:a16="http://schemas.microsoft.com/office/drawing/2014/main" val="3685792243"/>
                    </a:ext>
                  </a:extLst>
                </a:gridCol>
                <a:gridCol w="2852380">
                  <a:extLst>
                    <a:ext uri="{9D8B030D-6E8A-4147-A177-3AD203B41FA5}">
                      <a16:colId xmlns:a16="http://schemas.microsoft.com/office/drawing/2014/main" val="2499716339"/>
                    </a:ext>
                  </a:extLst>
                </a:gridCol>
              </a:tblGrid>
              <a:tr h="194663">
                <a:tc>
                  <a:txBody>
                    <a:bodyPr/>
                    <a:lstStyle/>
                    <a:p>
                      <a:pPr algn="ctr"/>
                      <a:r>
                        <a:rPr lang="en-US" sz="1400"/>
                        <a:t>Comment_date</a:t>
                      </a:r>
                      <a:endParaRPr lang="en-SG" sz="1400" dirty="0"/>
                    </a:p>
                  </a:txBody>
                  <a:tcPr anchor="ctr"/>
                </a:tc>
                <a:tc>
                  <a:txBody>
                    <a:bodyPr/>
                    <a:lstStyle/>
                    <a:p>
                      <a:pPr algn="ctr"/>
                      <a:r>
                        <a:rPr lang="en-US" sz="1400"/>
                        <a:t>Comment</a:t>
                      </a:r>
                      <a:endParaRPr lang="en-SG" sz="1400" dirty="0"/>
                    </a:p>
                  </a:txBody>
                  <a:tcPr anchor="ctr"/>
                </a:tc>
                <a:tc>
                  <a:txBody>
                    <a:bodyPr/>
                    <a:lstStyle/>
                    <a:p>
                      <a:pPr algn="ctr"/>
                      <a:r>
                        <a:rPr lang="en-US" sz="1400"/>
                        <a:t>Score</a:t>
                      </a:r>
                      <a:endParaRPr lang="en-SG" sz="1400" dirty="0"/>
                    </a:p>
                  </a:txBody>
                  <a:tcPr anchor="ctr"/>
                </a:tc>
                <a:tc>
                  <a:txBody>
                    <a:bodyPr/>
                    <a:lstStyle/>
                    <a:p>
                      <a:pPr algn="ctr"/>
                      <a:r>
                        <a:rPr lang="en-US" sz="1400"/>
                        <a:t>Analysis</a:t>
                      </a:r>
                      <a:endParaRPr lang="en-SG" sz="1400" dirty="0"/>
                    </a:p>
                  </a:txBody>
                  <a:tcPr anchor="ctr"/>
                </a:tc>
                <a:extLst>
                  <a:ext uri="{0D108BD9-81ED-4DB2-BD59-A6C34878D82A}">
                    <a16:rowId xmlns:a16="http://schemas.microsoft.com/office/drawing/2014/main" val="3169543702"/>
                  </a:ext>
                </a:extLst>
              </a:tr>
              <a:tr h="1693566">
                <a:tc>
                  <a:txBody>
                    <a:bodyPr/>
                    <a:lstStyle/>
                    <a:p>
                      <a:pPr algn="ctr"/>
                      <a:r>
                        <a:rPr lang="en-SG" sz="1400" b="0" i="0" kern="1200" dirty="0">
                          <a:solidFill>
                            <a:schemeClr val="dk1"/>
                          </a:solidFill>
                          <a:effectLst/>
                          <a:latin typeface="+mn-lt"/>
                          <a:ea typeface="+mn-ea"/>
                          <a:cs typeface="+mn-cs"/>
                        </a:rPr>
                        <a:t>2019-09-24</a:t>
                      </a:r>
                      <a:endParaRPr lang="en-SG" sz="1400" dirty="0"/>
                    </a:p>
                  </a:txBody>
                  <a:tcPr anchor="ctr"/>
                </a:tc>
                <a:tc>
                  <a:txBody>
                    <a:bodyPr/>
                    <a:lstStyle/>
                    <a:p>
                      <a:pPr algn="l"/>
                      <a:r>
                        <a:rPr lang="en-US" sz="1200" dirty="0"/>
                        <a:t>“The largest greenhouse gas emitters in the world — China, the United States, and India — offered either nothing or very little about their commitments to curb emissions on Monday at the United Nations Climate Action Summit, a gathering explicitly convened to push countries to do more to fight climate change. </a:t>
                      </a:r>
                    </a:p>
                    <a:p>
                      <a:pPr algn="l"/>
                      <a:endParaRPr lang="en-US" sz="1200" dirty="0"/>
                    </a:p>
                    <a:p>
                      <a:pPr algn="l"/>
                      <a:r>
                        <a:rPr lang="en-US" sz="1200" dirty="0"/>
                        <a:t>“What we’ve seen so far is not the kind of leadership we need from the major economies,” said Helen </a:t>
                      </a:r>
                      <a:r>
                        <a:rPr lang="en-US" sz="1200" dirty="0" err="1"/>
                        <a:t>Mountford</a:t>
                      </a:r>
                      <a:r>
                        <a:rPr lang="en-US" sz="1200" dirty="0"/>
                        <a:t>, vice president for climate and economics at the World Resources Institute</a:t>
                      </a:r>
                    </a:p>
                    <a:p>
                      <a:pPr algn="l"/>
                      <a:endParaRPr lang="en-US" sz="1200" dirty="0"/>
                    </a:p>
                    <a:p>
                      <a:pPr algn="l"/>
                      <a:r>
                        <a:rPr lang="en-US" sz="1200" dirty="0"/>
                        <a:t>Even after one of the largest environmental protests ever in more than 150 countries on Friday and a fiery speech from 16-year-old climate activist Greta Thunberg, the commitments from other big emitters still fell short of the level necessary to hit the Intergovernmental Panel on Climate Change’s target of limiting global warming to 2 degrees Celsius or ideally 1.5 degrees…</a:t>
                      </a:r>
                      <a:endParaRPr lang="en-SG" sz="1200" dirty="0"/>
                    </a:p>
                  </a:txBody>
                  <a:tcPr anchor="ctr"/>
                </a:tc>
                <a:tc>
                  <a:txBody>
                    <a:bodyPr/>
                    <a:lstStyle/>
                    <a:p>
                      <a:pPr algn="ctr"/>
                      <a:r>
                        <a:rPr lang="en-US" sz="1400" dirty="0"/>
                        <a:t>3</a:t>
                      </a:r>
                      <a:endParaRPr lang="en-SG"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Greta Thunberg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t>addressed the assembled world leaders at the 2019 UN Climate Action Summit held in New York City</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“Global Climate Strike”</a:t>
                      </a:r>
                      <a:br>
                        <a:rPr lang="en-US" sz="1400" b="1" dirty="0"/>
                      </a:br>
                      <a:endParaRPr lang="en-US" sz="1400" b="1" dirty="0"/>
                    </a:p>
                    <a:p>
                      <a:pPr algn="ctr"/>
                      <a:endParaRPr lang="en-SG" sz="1400" dirty="0"/>
                    </a:p>
                  </a:txBody>
                  <a:tcPr anchor="ctr"/>
                </a:tc>
                <a:extLst>
                  <a:ext uri="{0D108BD9-81ED-4DB2-BD59-A6C34878D82A}">
                    <a16:rowId xmlns:a16="http://schemas.microsoft.com/office/drawing/2014/main" val="919231440"/>
                  </a:ext>
                </a:extLst>
              </a:tr>
              <a:tr h="875982">
                <a:tc>
                  <a:txBody>
                    <a:bodyPr/>
                    <a:lstStyle/>
                    <a:p>
                      <a:pPr algn="ctr"/>
                      <a:r>
                        <a:rPr lang="en-US" sz="1400" dirty="0"/>
                        <a:t>2019-09-28</a:t>
                      </a:r>
                      <a:endParaRPr lang="en-SG" sz="1400" dirty="0"/>
                    </a:p>
                  </a:txBody>
                  <a:tcPr anchor="ctr"/>
                </a:tc>
                <a:tc>
                  <a:txBody>
                    <a:bodyPr/>
                    <a:lstStyle/>
                    <a:p>
                      <a:pPr algn="l"/>
                      <a:r>
                        <a:rPr lang="en-US" sz="1200" dirty="0"/>
                        <a:t>US emissions down 10%, in same time period China increased by 156%</a:t>
                      </a:r>
                    </a:p>
                    <a:p>
                      <a:pPr algn="l"/>
                      <a:r>
                        <a:rPr lang="en-US" sz="1200" dirty="0"/>
                        <a:t>Look at </a:t>
                      </a:r>
                      <a:r>
                        <a:rPr lang="en-US" sz="1200" dirty="0">
                          <a:hlinkClick r:id="rId3"/>
                        </a:rPr>
                        <a:t>satellite images </a:t>
                      </a:r>
                      <a:r>
                        <a:rPr lang="en-US" sz="1200" dirty="0"/>
                        <a:t>of NO2 emissions </a:t>
                      </a:r>
                    </a:p>
                    <a:p>
                      <a:pPr algn="l"/>
                      <a:r>
                        <a:rPr lang="en-US" sz="1200" dirty="0"/>
                        <a:t>China is building </a:t>
                      </a:r>
                      <a:r>
                        <a:rPr lang="en-US" sz="1200" dirty="0">
                          <a:hlinkClick r:id="rId4"/>
                        </a:rPr>
                        <a:t>100s of new coal power plants </a:t>
                      </a:r>
                      <a:endParaRPr lang="en-US" sz="1200" dirty="0"/>
                    </a:p>
                    <a:p>
                      <a:pPr algn="l"/>
                      <a:r>
                        <a:rPr lang="en-US" sz="1200" dirty="0"/>
                        <a:t>Why didn't this girl condemn China? Let alone even mention them?</a:t>
                      </a:r>
                    </a:p>
                    <a:p>
                      <a:pPr algn="l"/>
                      <a:r>
                        <a:rPr lang="en-US" sz="1200" dirty="0"/>
                        <a:t>Building 100 new coal plants????? And if you're building one you plan to use it for 50+ years!!!</a:t>
                      </a:r>
                      <a:endParaRPr lang="en-SG" sz="1200" dirty="0"/>
                    </a:p>
                  </a:txBody>
                  <a:tcPr anchor="ctr"/>
                </a:tc>
                <a:tc>
                  <a:txBody>
                    <a:bodyPr/>
                    <a:lstStyle/>
                    <a:p>
                      <a:pPr algn="ctr"/>
                      <a:r>
                        <a:rPr lang="en-US" sz="1400" dirty="0"/>
                        <a:t>3</a:t>
                      </a:r>
                      <a:endParaRPr lang="en-SG" sz="1400" dirty="0"/>
                    </a:p>
                  </a:txBody>
                  <a:tcPr anchor="ctr"/>
                </a:tc>
                <a:tc>
                  <a:txBody>
                    <a:bodyPr/>
                    <a:lstStyle/>
                    <a:p>
                      <a:pPr algn="ctr"/>
                      <a:r>
                        <a:rPr lang="en-US" sz="1400" b="1" dirty="0"/>
                        <a:t>What-about-ism</a:t>
                      </a:r>
                    </a:p>
                    <a:p>
                      <a:pPr algn="ctr"/>
                      <a:r>
                        <a:rPr lang="en-US" sz="1400" b="0" dirty="0"/>
                        <a:t>“responding to an accusation by making a counteraccusation”</a:t>
                      </a:r>
                    </a:p>
                    <a:p>
                      <a:pPr algn="ctr"/>
                      <a:r>
                        <a:rPr lang="en-US" sz="1400" b="0" dirty="0"/>
                        <a:t>Basically, people from the U.S weren’t happy China wasn’t targeted as much in her speech</a:t>
                      </a:r>
                      <a:endParaRPr lang="en-SG" sz="1400" b="0" dirty="0"/>
                    </a:p>
                  </a:txBody>
                  <a:tcPr anchor="ctr"/>
                </a:tc>
                <a:extLst>
                  <a:ext uri="{0D108BD9-81ED-4DB2-BD59-A6C34878D82A}">
                    <a16:rowId xmlns:a16="http://schemas.microsoft.com/office/drawing/2014/main" val="4088419695"/>
                  </a:ext>
                </a:extLst>
              </a:tr>
              <a:tr h="525589">
                <a:tc>
                  <a:txBody>
                    <a:bodyPr/>
                    <a:lstStyle/>
                    <a:p>
                      <a:pPr algn="ctr"/>
                      <a:r>
                        <a:rPr lang="en-SG" sz="1400" dirty="0"/>
                        <a:t>2019-09-21</a:t>
                      </a:r>
                    </a:p>
                  </a:txBody>
                  <a:tcPr anchor="ctr"/>
                </a:tc>
                <a:tc>
                  <a:txBody>
                    <a:bodyPr/>
                    <a:lstStyle/>
                    <a:p>
                      <a:pPr algn="l"/>
                      <a:r>
                        <a:rPr lang="en-US" sz="1200" dirty="0"/>
                        <a:t>The climate change denial "think tanks" and "foundations" have received a total of more than </a:t>
                      </a:r>
                      <a:r>
                        <a:rPr lang="en-US" sz="1200" dirty="0">
                          <a:hlinkClick r:id="rId5"/>
                        </a:rPr>
                        <a:t>900 million dollars </a:t>
                      </a:r>
                      <a:r>
                        <a:rPr lang="en-US" sz="1200" dirty="0"/>
                        <a:t>from the fossil fuel industry.  This money has been used to </a:t>
                      </a:r>
                      <a:r>
                        <a:rPr lang="en-US" sz="1200" dirty="0">
                          <a:hlinkClick r:id="rId6"/>
                        </a:rPr>
                        <a:t>influence politicians </a:t>
                      </a:r>
                      <a:r>
                        <a:rPr lang="en-US" sz="1200" dirty="0"/>
                        <a:t>and </a:t>
                      </a:r>
                      <a:r>
                        <a:rPr lang="en-US" sz="1200" dirty="0">
                          <a:hlinkClick r:id="rId7"/>
                        </a:rPr>
                        <a:t>fund anybody they can find </a:t>
                      </a:r>
                      <a:r>
                        <a:rPr lang="en-US" sz="1200" dirty="0"/>
                        <a:t>who will contradict and </a:t>
                      </a:r>
                      <a:r>
                        <a:rPr lang="en-US" sz="1200" dirty="0">
                          <a:hlinkClick r:id="rId8"/>
                        </a:rPr>
                        <a:t>conduct harassment campaigns against </a:t>
                      </a:r>
                      <a:r>
                        <a:rPr lang="en-US" sz="1200" dirty="0"/>
                        <a:t>the scientists studying climate change </a:t>
                      </a:r>
                      <a:r>
                        <a:rPr lang="en-US" sz="1200" dirty="0" err="1"/>
                        <a:t>etc</a:t>
                      </a:r>
                      <a:endParaRPr lang="en-SG" sz="1200" dirty="0"/>
                    </a:p>
                  </a:txBody>
                  <a:tcPr anchor="ctr"/>
                </a:tc>
                <a:tc>
                  <a:txBody>
                    <a:bodyPr/>
                    <a:lstStyle/>
                    <a:p>
                      <a:pPr algn="ctr"/>
                      <a:r>
                        <a:rPr lang="en-US" sz="1400" dirty="0"/>
                        <a:t>4215</a:t>
                      </a:r>
                      <a:endParaRPr lang="en-SG" sz="1400" dirty="0"/>
                    </a:p>
                  </a:txBody>
                  <a:tcPr anchor="ctr"/>
                </a:tc>
                <a:tc>
                  <a:txBody>
                    <a:bodyPr/>
                    <a:lstStyle/>
                    <a:p>
                      <a:pPr algn="ctr"/>
                      <a:r>
                        <a:rPr lang="en-US" sz="1400" b="1" dirty="0"/>
                        <a:t>Corruption</a:t>
                      </a:r>
                      <a:endParaRPr lang="en-US" sz="1400" dirty="0"/>
                    </a:p>
                  </a:txBody>
                  <a:tcPr anchor="ctr"/>
                </a:tc>
                <a:extLst>
                  <a:ext uri="{0D108BD9-81ED-4DB2-BD59-A6C34878D82A}">
                    <a16:rowId xmlns:a16="http://schemas.microsoft.com/office/drawing/2014/main" val="2767011806"/>
                  </a:ext>
                </a:extLst>
              </a:tr>
            </a:tbl>
          </a:graphicData>
        </a:graphic>
      </p:graphicFrame>
      <p:graphicFrame>
        <p:nvGraphicFramePr>
          <p:cNvPr id="6" name="Table 5">
            <a:extLst>
              <a:ext uri="{FF2B5EF4-FFF2-40B4-BE49-F238E27FC236}">
                <a16:creationId xmlns:a16="http://schemas.microsoft.com/office/drawing/2014/main" id="{F7C8FEA4-A61D-A424-E515-A1BA01C4C12E}"/>
              </a:ext>
            </a:extLst>
          </p:cNvPr>
          <p:cNvGraphicFramePr>
            <a:graphicFrameLocks noGrp="1"/>
          </p:cNvGraphicFramePr>
          <p:nvPr>
            <p:extLst>
              <p:ext uri="{D42A27DB-BD31-4B8C-83A1-F6EECF244321}">
                <p14:modId xmlns:p14="http://schemas.microsoft.com/office/powerpoint/2010/main" val="2150539218"/>
              </p:ext>
            </p:extLst>
          </p:nvPr>
        </p:nvGraphicFramePr>
        <p:xfrm>
          <a:off x="570519" y="1435536"/>
          <a:ext cx="11050957" cy="372420"/>
        </p:xfrm>
        <a:graphic>
          <a:graphicData uri="http://schemas.openxmlformats.org/drawingml/2006/table">
            <a:tbl>
              <a:tblPr/>
              <a:tblGrid>
                <a:gridCol w="1805467">
                  <a:extLst>
                    <a:ext uri="{9D8B030D-6E8A-4147-A177-3AD203B41FA5}">
                      <a16:colId xmlns:a16="http://schemas.microsoft.com/office/drawing/2014/main" val="140351281"/>
                    </a:ext>
                  </a:extLst>
                </a:gridCol>
                <a:gridCol w="9245490">
                  <a:extLst>
                    <a:ext uri="{9D8B030D-6E8A-4147-A177-3AD203B41FA5}">
                      <a16:colId xmlns:a16="http://schemas.microsoft.com/office/drawing/2014/main" val="260618842"/>
                    </a:ext>
                  </a:extLst>
                </a:gridCol>
              </a:tblGrid>
              <a:tr h="372420">
                <a:tc>
                  <a:txBody>
                    <a:bodyPr/>
                    <a:lstStyle/>
                    <a:p>
                      <a:pPr algn="ctr"/>
                      <a:r>
                        <a:rPr lang="en-SG" sz="1200" dirty="0">
                          <a:solidFill>
                            <a:srgbClr val="C49E12"/>
                          </a:solidFill>
                          <a:effectLst/>
                        </a:rPr>
                        <a:t>September 20, 2019</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solidFill>
                            <a:srgbClr val="C49E12"/>
                          </a:solidFill>
                          <a:effectLst/>
                        </a:rPr>
                        <a:t>Millions of people participate in global climate strikes, inspired by climate activist Greta Thunberg.</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1746714441"/>
                  </a:ext>
                </a:extLst>
              </a:tr>
            </a:tbl>
          </a:graphicData>
        </a:graphic>
      </p:graphicFrame>
    </p:spTree>
    <p:extLst>
      <p:ext uri="{BB962C8B-B14F-4D97-AF65-F5344CB8AC3E}">
        <p14:creationId xmlns:p14="http://schemas.microsoft.com/office/powerpoint/2010/main" val="36619812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3" name="TextBox 2">
            <a:extLst>
              <a:ext uri="{FF2B5EF4-FFF2-40B4-BE49-F238E27FC236}">
                <a16:creationId xmlns:a16="http://schemas.microsoft.com/office/drawing/2014/main" id="{BC8174BB-8111-9B61-520F-E6822156433F}"/>
              </a:ext>
            </a:extLst>
          </p:cNvPr>
          <p:cNvSpPr txBox="1"/>
          <p:nvPr/>
        </p:nvSpPr>
        <p:spPr>
          <a:xfrm>
            <a:off x="986365" y="1175469"/>
            <a:ext cx="10219267" cy="307777"/>
          </a:xfrm>
          <a:prstGeom prst="rect">
            <a:avLst/>
          </a:prstGeom>
          <a:noFill/>
        </p:spPr>
        <p:txBody>
          <a:bodyPr wrap="square">
            <a:spAutoFit/>
          </a:bodyPr>
          <a:lstStyle/>
          <a:p>
            <a:pPr marL="285750" indent="-285750">
              <a:buFont typeface="Arial" panose="020B0604020202020204" pitchFamily="34" charset="0"/>
              <a:buChar char="•"/>
            </a:pPr>
            <a:r>
              <a:rPr lang="en-US" sz="1400" dirty="0"/>
              <a:t>9 August 2021: “</a:t>
            </a:r>
            <a:r>
              <a:rPr lang="en-US" sz="1400" dirty="0" err="1"/>
              <a:t>tooafraidtoask</a:t>
            </a:r>
            <a:r>
              <a:rPr lang="en-US" sz="1400" dirty="0"/>
              <a:t>”?</a:t>
            </a:r>
          </a:p>
        </p:txBody>
      </p:sp>
      <p:pic>
        <p:nvPicPr>
          <p:cNvPr id="3074" name="Picture 2">
            <a:extLst>
              <a:ext uri="{FF2B5EF4-FFF2-40B4-BE49-F238E27FC236}">
                <a16:creationId xmlns:a16="http://schemas.microsoft.com/office/drawing/2014/main" id="{602898E9-A476-FA80-9D34-FC167EAB4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37618"/>
            <a:ext cx="12192000" cy="374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315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graphicFrame>
        <p:nvGraphicFramePr>
          <p:cNvPr id="4" name="Table 6">
            <a:extLst>
              <a:ext uri="{FF2B5EF4-FFF2-40B4-BE49-F238E27FC236}">
                <a16:creationId xmlns:a16="http://schemas.microsoft.com/office/drawing/2014/main" id="{97B254D2-223E-4D4E-6AC8-6B72268A1F74}"/>
              </a:ext>
            </a:extLst>
          </p:cNvPr>
          <p:cNvGraphicFramePr>
            <a:graphicFrameLocks noGrp="1"/>
          </p:cNvGraphicFramePr>
          <p:nvPr>
            <p:extLst>
              <p:ext uri="{D42A27DB-BD31-4B8C-83A1-F6EECF244321}">
                <p14:modId xmlns:p14="http://schemas.microsoft.com/office/powerpoint/2010/main" val="2979780268"/>
              </p:ext>
            </p:extLst>
          </p:nvPr>
        </p:nvGraphicFramePr>
        <p:xfrm>
          <a:off x="570519" y="1483247"/>
          <a:ext cx="11050957" cy="5455920"/>
        </p:xfrm>
        <a:graphic>
          <a:graphicData uri="http://schemas.openxmlformats.org/drawingml/2006/table">
            <a:tbl>
              <a:tblPr firstRow="1" bandRow="1">
                <a:tableStyleId>{5C22544A-7EE6-4342-B048-85BDC9FD1C3A}</a:tableStyleId>
              </a:tblPr>
              <a:tblGrid>
                <a:gridCol w="1545336">
                  <a:extLst>
                    <a:ext uri="{9D8B030D-6E8A-4147-A177-3AD203B41FA5}">
                      <a16:colId xmlns:a16="http://schemas.microsoft.com/office/drawing/2014/main" val="3488452871"/>
                    </a:ext>
                  </a:extLst>
                </a:gridCol>
                <a:gridCol w="5784561">
                  <a:extLst>
                    <a:ext uri="{9D8B030D-6E8A-4147-A177-3AD203B41FA5}">
                      <a16:colId xmlns:a16="http://schemas.microsoft.com/office/drawing/2014/main" val="1837970255"/>
                    </a:ext>
                  </a:extLst>
                </a:gridCol>
                <a:gridCol w="740664">
                  <a:extLst>
                    <a:ext uri="{9D8B030D-6E8A-4147-A177-3AD203B41FA5}">
                      <a16:colId xmlns:a16="http://schemas.microsoft.com/office/drawing/2014/main" val="3685792243"/>
                    </a:ext>
                  </a:extLst>
                </a:gridCol>
                <a:gridCol w="2980396">
                  <a:extLst>
                    <a:ext uri="{9D8B030D-6E8A-4147-A177-3AD203B41FA5}">
                      <a16:colId xmlns:a16="http://schemas.microsoft.com/office/drawing/2014/main" val="2499716339"/>
                    </a:ext>
                  </a:extLst>
                </a:gridCol>
              </a:tblGrid>
              <a:tr h="195064">
                <a:tc>
                  <a:txBody>
                    <a:bodyPr/>
                    <a:lstStyle/>
                    <a:p>
                      <a:pPr algn="ctr"/>
                      <a:r>
                        <a:rPr lang="en-US" sz="1400"/>
                        <a:t>Comment_date</a:t>
                      </a:r>
                      <a:endParaRPr lang="en-SG" sz="1400" dirty="0"/>
                    </a:p>
                  </a:txBody>
                  <a:tcPr anchor="ctr"/>
                </a:tc>
                <a:tc>
                  <a:txBody>
                    <a:bodyPr/>
                    <a:lstStyle/>
                    <a:p>
                      <a:pPr algn="ctr"/>
                      <a:r>
                        <a:rPr lang="en-US" sz="1400"/>
                        <a:t>Comment</a:t>
                      </a:r>
                      <a:endParaRPr lang="en-SG" sz="1400" dirty="0"/>
                    </a:p>
                  </a:txBody>
                  <a:tcPr anchor="ctr"/>
                </a:tc>
                <a:tc>
                  <a:txBody>
                    <a:bodyPr/>
                    <a:lstStyle/>
                    <a:p>
                      <a:pPr algn="ctr"/>
                      <a:r>
                        <a:rPr lang="en-US" sz="1400"/>
                        <a:t>Score</a:t>
                      </a:r>
                      <a:endParaRPr lang="en-SG" sz="1400" dirty="0"/>
                    </a:p>
                  </a:txBody>
                  <a:tcPr anchor="ctr"/>
                </a:tc>
                <a:tc>
                  <a:txBody>
                    <a:bodyPr/>
                    <a:lstStyle/>
                    <a:p>
                      <a:pPr algn="ctr"/>
                      <a:r>
                        <a:rPr lang="en-US" sz="1400"/>
                        <a:t>Analysis</a:t>
                      </a:r>
                      <a:endParaRPr lang="en-SG" sz="1400" dirty="0"/>
                    </a:p>
                  </a:txBody>
                  <a:tcPr anchor="ctr"/>
                </a:tc>
                <a:extLst>
                  <a:ext uri="{0D108BD9-81ED-4DB2-BD59-A6C34878D82A}">
                    <a16:rowId xmlns:a16="http://schemas.microsoft.com/office/drawing/2014/main" val="3169543702"/>
                  </a:ext>
                </a:extLst>
              </a:tr>
              <a:tr h="612073">
                <a:tc>
                  <a:txBody>
                    <a:bodyPr/>
                    <a:lstStyle/>
                    <a:p>
                      <a:pPr algn="ctr"/>
                      <a:r>
                        <a:rPr lang="en-SG" sz="1400" b="0" i="0" kern="1200" dirty="0">
                          <a:solidFill>
                            <a:schemeClr val="dk1"/>
                          </a:solidFill>
                          <a:effectLst/>
                          <a:latin typeface="+mn-lt"/>
                          <a:ea typeface="+mn-ea"/>
                          <a:cs typeface="+mn-cs"/>
                        </a:rPr>
                        <a:t>2021-08-09</a:t>
                      </a:r>
                      <a:endParaRPr lang="en-SG" sz="1400" dirty="0"/>
                    </a:p>
                  </a:txBody>
                  <a:tcPr anchor="ctr"/>
                </a:tc>
                <a:tc>
                  <a:txBody>
                    <a:bodyPr/>
                    <a:lstStyle/>
                    <a:p>
                      <a:pPr algn="l"/>
                      <a:r>
                        <a:rPr lang="en-US" sz="1200" dirty="0"/>
                        <a:t>The newest report from the intergovernmental panel on climate change (IPCC) came out today and was </a:t>
                      </a:r>
                      <a:r>
                        <a:rPr lang="en-US" sz="1200" dirty="0" err="1"/>
                        <a:t>kinda</a:t>
                      </a:r>
                      <a:r>
                        <a:rPr lang="en-US" sz="1200" dirty="0"/>
                        <a:t> dire. I assume that’s why climate has been all over the front page today.</a:t>
                      </a:r>
                    </a:p>
                    <a:p>
                      <a:pPr algn="l"/>
                      <a:endParaRPr lang="en-US" sz="1200" dirty="0"/>
                    </a:p>
                    <a:p>
                      <a:pPr algn="l"/>
                      <a:r>
                        <a:rPr lang="en-US" sz="1200" dirty="0"/>
                        <a:t>World is going to die in 2050…</a:t>
                      </a:r>
                    </a:p>
                  </a:txBody>
                  <a:tcPr anchor="ctr"/>
                </a:tc>
                <a:tc>
                  <a:txBody>
                    <a:bodyPr/>
                    <a:lstStyle/>
                    <a:p>
                      <a:pPr algn="ctr"/>
                      <a:r>
                        <a:rPr lang="en-US" sz="1400" dirty="0"/>
                        <a:t>1851</a:t>
                      </a:r>
                      <a:endParaRPr lang="en-SG"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IPCC AR6 2021</a:t>
                      </a:r>
                      <a:br>
                        <a:rPr lang="en-US" sz="1400" b="1" dirty="0"/>
                      </a:br>
                      <a:endParaRPr lang="en-US" sz="1400" b="1" dirty="0"/>
                    </a:p>
                    <a:p>
                      <a:pPr algn="ctr"/>
                      <a:endParaRPr lang="en-SG" sz="1400" dirty="0"/>
                    </a:p>
                  </a:txBody>
                  <a:tcPr anchor="ctr"/>
                </a:tc>
                <a:extLst>
                  <a:ext uri="{0D108BD9-81ED-4DB2-BD59-A6C34878D82A}">
                    <a16:rowId xmlns:a16="http://schemas.microsoft.com/office/drawing/2014/main" val="919231440"/>
                  </a:ext>
                </a:extLst>
              </a:tr>
              <a:tr h="1613646">
                <a:tc>
                  <a:txBody>
                    <a:bodyPr/>
                    <a:lstStyle/>
                    <a:p>
                      <a:pPr algn="ctr"/>
                      <a:r>
                        <a:rPr lang="en-SG" sz="1400" b="0" i="0" kern="1200" dirty="0">
                          <a:solidFill>
                            <a:schemeClr val="dk1"/>
                          </a:solidFill>
                          <a:effectLst/>
                          <a:latin typeface="+mn-lt"/>
                          <a:ea typeface="+mn-ea"/>
                          <a:cs typeface="+mn-cs"/>
                        </a:rPr>
                        <a:t>2021-08-09</a:t>
                      </a:r>
                      <a:endParaRPr lang="en-SG" sz="1400" dirty="0"/>
                    </a:p>
                  </a:txBody>
                  <a:tcPr anchor="ctr"/>
                </a:tc>
                <a:tc>
                  <a:txBody>
                    <a:bodyPr/>
                    <a:lstStyle/>
                    <a:p>
                      <a:pPr algn="l"/>
                      <a:r>
                        <a:rPr lang="en-US" sz="1200" dirty="0"/>
                        <a:t>There have ALWAYS been doomsayers / preppers / end-of-the-world types.  It's an evolutionary feature. We want some people to be taking all the precautions they can, so they survive the.... flood, plague, eruption, whatever.  They're just wired that way. </a:t>
                      </a:r>
                    </a:p>
                    <a:p>
                      <a:pPr algn="l"/>
                      <a:r>
                        <a:rPr lang="en-US" sz="1200" dirty="0"/>
                        <a:t>Climate change is a serious problem. We honestly don't know how bad it's going to get. There IS a chance that it's the end of human civilization.  Biodiversity collapse, people back to the stone age. Bad stuff. Possibly.   </a:t>
                      </a:r>
                    </a:p>
                    <a:p>
                      <a:pPr algn="l"/>
                      <a:r>
                        <a:rPr lang="en-US" sz="1200" dirty="0"/>
                        <a:t>But the </a:t>
                      </a:r>
                      <a:r>
                        <a:rPr lang="en-US" sz="1200" dirty="0" err="1"/>
                        <a:t>malthusians</a:t>
                      </a:r>
                      <a:r>
                        <a:rPr lang="en-US" sz="1200" dirty="0"/>
                        <a:t> worried about over-population until we found out that developed nations stop having as many kids.   And rail-road ties were going to deforest the planet until we found how to weather-treat them.  And oil was going to run out until we found how to frack old wells and shitty tar-sand. </a:t>
                      </a:r>
                    </a:p>
                    <a:p>
                      <a:pPr algn="l"/>
                      <a:r>
                        <a:rPr lang="en-US" sz="1200" dirty="0"/>
                        <a:t>In short, technology has the potential to save us. (Cause I highly doubt enough people will just put the brakes on burning so much and releasing CO2). A lot of people are working hard at this. There's money involved.   They're working on carbon sequestration, cleaner power generation, sun shades…</a:t>
                      </a:r>
                      <a:endParaRPr lang="en-SG" sz="1200" dirty="0"/>
                    </a:p>
                  </a:txBody>
                  <a:tcPr anchor="ctr"/>
                </a:tc>
                <a:tc>
                  <a:txBody>
                    <a:bodyPr/>
                    <a:lstStyle/>
                    <a:p>
                      <a:pPr algn="ctr"/>
                      <a:r>
                        <a:rPr lang="en-US" sz="1400" dirty="0"/>
                        <a:t>950</a:t>
                      </a:r>
                      <a:endParaRPr lang="en-SG" sz="1400" dirty="0"/>
                    </a:p>
                  </a:txBody>
                  <a:tcPr anchor="ctr"/>
                </a:tc>
                <a:tc>
                  <a:txBody>
                    <a:bodyPr/>
                    <a:lstStyle/>
                    <a:p>
                      <a:pPr algn="ctr"/>
                      <a:r>
                        <a:rPr lang="en-US" sz="1400" b="1" dirty="0"/>
                        <a:t>Malthusians</a:t>
                      </a:r>
                    </a:p>
                    <a:p>
                      <a:pPr algn="ctr"/>
                      <a:r>
                        <a:rPr lang="en-US" sz="1400" b="0" dirty="0"/>
                        <a:t>Malthus or to his theory that population tends to increase at a faster rate than its means of subsistence and that unless it is checked by moral restraint or by disease, famine, war, or other disaster widespread poverty and degradation inevitably result.</a:t>
                      </a:r>
                      <a:endParaRPr lang="en-SG" sz="1400" b="0" dirty="0"/>
                    </a:p>
                  </a:txBody>
                  <a:tcPr anchor="ctr"/>
                </a:tc>
                <a:extLst>
                  <a:ext uri="{0D108BD9-81ED-4DB2-BD59-A6C34878D82A}">
                    <a16:rowId xmlns:a16="http://schemas.microsoft.com/office/drawing/2014/main" val="4088419695"/>
                  </a:ext>
                </a:extLst>
              </a:tr>
              <a:tr h="185477">
                <a:tc>
                  <a:txBody>
                    <a:bodyPr/>
                    <a:lstStyle/>
                    <a:p>
                      <a:pPr algn="ctr"/>
                      <a:r>
                        <a:rPr lang="en-SG" sz="1400" b="0" i="0" kern="1200" dirty="0">
                          <a:solidFill>
                            <a:schemeClr val="dk1"/>
                          </a:solidFill>
                          <a:effectLst/>
                          <a:latin typeface="+mn-lt"/>
                          <a:ea typeface="+mn-ea"/>
                          <a:cs typeface="+mn-cs"/>
                        </a:rPr>
                        <a:t>2021-08-09</a:t>
                      </a:r>
                      <a:endParaRPr lang="en-SG" sz="1400" dirty="0"/>
                    </a:p>
                  </a:txBody>
                  <a:tcPr anchor="ctr"/>
                </a:tc>
                <a:tc>
                  <a:txBody>
                    <a:bodyPr/>
                    <a:lstStyle/>
                    <a:p>
                      <a:pPr algn="l"/>
                      <a:r>
                        <a:rPr lang="en-US" sz="1200" dirty="0"/>
                        <a:t>Due to overpopulation.  Not climate change nonsense</a:t>
                      </a:r>
                      <a:endParaRPr lang="en-SG" sz="1200" dirty="0"/>
                    </a:p>
                  </a:txBody>
                  <a:tcPr anchor="ctr"/>
                </a:tc>
                <a:tc>
                  <a:txBody>
                    <a:bodyPr/>
                    <a:lstStyle/>
                    <a:p>
                      <a:pPr algn="ctr"/>
                      <a:r>
                        <a:rPr lang="en-US" sz="1400" dirty="0"/>
                        <a:t>-19</a:t>
                      </a:r>
                      <a:endParaRPr lang="en-SG" sz="1400" dirty="0"/>
                    </a:p>
                  </a:txBody>
                  <a:tcPr anchor="ctr"/>
                </a:tc>
                <a:tc>
                  <a:txBody>
                    <a:bodyPr/>
                    <a:lstStyle/>
                    <a:p>
                      <a:pPr algn="ctr"/>
                      <a:r>
                        <a:rPr lang="en-US" sz="1400" b="1" dirty="0"/>
                        <a:t>Dismissive</a:t>
                      </a:r>
                    </a:p>
                  </a:txBody>
                  <a:tcPr anchor="ctr"/>
                </a:tc>
                <a:extLst>
                  <a:ext uri="{0D108BD9-81ED-4DB2-BD59-A6C34878D82A}">
                    <a16:rowId xmlns:a16="http://schemas.microsoft.com/office/drawing/2014/main" val="2767011806"/>
                  </a:ext>
                </a:extLst>
              </a:tr>
              <a:tr h="7233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0" i="0" kern="1200" dirty="0">
                          <a:solidFill>
                            <a:schemeClr val="dk1"/>
                          </a:solidFill>
                          <a:effectLst/>
                          <a:latin typeface="+mn-lt"/>
                          <a:ea typeface="+mn-ea"/>
                          <a:cs typeface="+mn-cs"/>
                        </a:rPr>
                        <a:t>2021-08-09</a:t>
                      </a:r>
                      <a:endParaRPr lang="en-SG" sz="1400" dirty="0"/>
                    </a:p>
                    <a:p>
                      <a:pPr algn="ctr"/>
                      <a:endParaRPr lang="en-SG" sz="1400" dirty="0"/>
                    </a:p>
                  </a:txBody>
                  <a:tcPr anchor="ctr"/>
                </a:tc>
                <a:tc>
                  <a:txBody>
                    <a:bodyPr/>
                    <a:lstStyle/>
                    <a:p>
                      <a:pPr algn="l"/>
                      <a:r>
                        <a:rPr lang="en-US" sz="1200" dirty="0"/>
                        <a:t>It isn’t scientific to say that global warming will be catastrophic. It’s just not. Especially in the next 100 years. I understand one political party likes to scare people about climate change but the standard of living in 100 years will be way better than it is today</a:t>
                      </a:r>
                    </a:p>
                    <a:p>
                      <a:pPr algn="l"/>
                      <a:endParaRPr lang="en-US" sz="1200" dirty="0"/>
                    </a:p>
                    <a:p>
                      <a:pPr algn="l"/>
                      <a:r>
                        <a:rPr lang="en-US" sz="1200" dirty="0"/>
                        <a:t>Acting like we haven’t known that anthropomorphic climate change would be an issue is some serious right-wing </a:t>
                      </a:r>
                      <a:r>
                        <a:rPr lang="en-US" sz="1200" dirty="0" err="1"/>
                        <a:t>copium</a:t>
                      </a:r>
                      <a:r>
                        <a:rPr lang="en-US" sz="1200" dirty="0"/>
                        <a:t>.</a:t>
                      </a:r>
                      <a:endParaRPr lang="en-SG" sz="1200" dirty="0"/>
                    </a:p>
                  </a:txBody>
                  <a:tcPr anchor="ctr"/>
                </a:tc>
                <a:tc>
                  <a:txBody>
                    <a:bodyPr/>
                    <a:lstStyle/>
                    <a:p>
                      <a:pPr algn="ctr"/>
                      <a:r>
                        <a:rPr lang="en-US" sz="1400" dirty="0"/>
                        <a:t>-8</a:t>
                      </a:r>
                      <a:endParaRPr lang="en-SG" sz="1400" dirty="0"/>
                    </a:p>
                  </a:txBody>
                  <a:tcPr anchor="ctr"/>
                </a:tc>
                <a:tc>
                  <a:txBody>
                    <a:bodyPr/>
                    <a:lstStyle/>
                    <a:p>
                      <a:pPr algn="ctr"/>
                      <a:r>
                        <a:rPr lang="en-US" sz="1400" b="1" dirty="0"/>
                        <a:t>Politics!</a:t>
                      </a:r>
                    </a:p>
                  </a:txBody>
                  <a:tcPr anchor="ctr"/>
                </a:tc>
                <a:extLst>
                  <a:ext uri="{0D108BD9-81ED-4DB2-BD59-A6C34878D82A}">
                    <a16:rowId xmlns:a16="http://schemas.microsoft.com/office/drawing/2014/main" val="3338052017"/>
                  </a:ext>
                </a:extLst>
              </a:tr>
            </a:tbl>
          </a:graphicData>
        </a:graphic>
      </p:graphicFrame>
      <p:sp>
        <p:nvSpPr>
          <p:cNvPr id="7" name="TextBox 6">
            <a:extLst>
              <a:ext uri="{FF2B5EF4-FFF2-40B4-BE49-F238E27FC236}">
                <a16:creationId xmlns:a16="http://schemas.microsoft.com/office/drawing/2014/main" id="{BFDDAF16-14AF-A4C4-7878-BD9C52B108BA}"/>
              </a:ext>
            </a:extLst>
          </p:cNvPr>
          <p:cNvSpPr txBox="1"/>
          <p:nvPr/>
        </p:nvSpPr>
        <p:spPr>
          <a:xfrm>
            <a:off x="986365" y="1175469"/>
            <a:ext cx="10219267" cy="307777"/>
          </a:xfrm>
          <a:prstGeom prst="rect">
            <a:avLst/>
          </a:prstGeom>
          <a:noFill/>
        </p:spPr>
        <p:txBody>
          <a:bodyPr wrap="square">
            <a:spAutoFit/>
          </a:bodyPr>
          <a:lstStyle/>
          <a:p>
            <a:pPr marL="285750" indent="-285750">
              <a:buFont typeface="Arial" panose="020B0604020202020204" pitchFamily="34" charset="0"/>
              <a:buChar char="•"/>
            </a:pPr>
            <a:r>
              <a:rPr lang="en-US" sz="1400" dirty="0"/>
              <a:t>9 August 2021: “</a:t>
            </a:r>
            <a:r>
              <a:rPr lang="en-US" sz="1400" dirty="0" err="1"/>
              <a:t>tooafraidtoask</a:t>
            </a:r>
            <a:r>
              <a:rPr lang="en-US" sz="1400" dirty="0"/>
              <a:t>”?</a:t>
            </a:r>
          </a:p>
        </p:txBody>
      </p:sp>
    </p:spTree>
    <p:extLst>
      <p:ext uri="{BB962C8B-B14F-4D97-AF65-F5344CB8AC3E}">
        <p14:creationId xmlns:p14="http://schemas.microsoft.com/office/powerpoint/2010/main" val="1006425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pic>
        <p:nvPicPr>
          <p:cNvPr id="9218" name="Picture 2">
            <a:extLst>
              <a:ext uri="{FF2B5EF4-FFF2-40B4-BE49-F238E27FC236}">
                <a16:creationId xmlns:a16="http://schemas.microsoft.com/office/drawing/2014/main" id="{33E8136E-48CE-64C1-3FDF-BCB8B705ED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64517"/>
            <a:ext cx="12192000" cy="396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909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BEE823A-C2CD-1D64-7478-55306A3C9749}"/>
              </a:ext>
            </a:extLst>
          </p:cNvPr>
          <p:cNvSpPr txBox="1"/>
          <p:nvPr/>
        </p:nvSpPr>
        <p:spPr>
          <a:xfrm>
            <a:off x="548216" y="1275447"/>
            <a:ext cx="11095567" cy="3539430"/>
          </a:xfrm>
          <a:prstGeom prst="rect">
            <a:avLst/>
          </a:prstGeom>
          <a:noFill/>
        </p:spPr>
        <p:txBody>
          <a:bodyPr wrap="square">
            <a:spAutoFit/>
          </a:bodyPr>
          <a:lstStyle/>
          <a:p>
            <a:r>
              <a:rPr lang="en-US" sz="1600" b="1" i="0" dirty="0">
                <a:effectLst/>
              </a:rPr>
              <a:t>Why Youtube, Reddit, </a:t>
            </a:r>
            <a:r>
              <a:rPr lang="en-US" sz="1600" b="1" i="0" strike="sngStrike" dirty="0"/>
              <a:t>Facebook</a:t>
            </a:r>
            <a:r>
              <a:rPr lang="en-US" sz="1600" b="1" i="0" dirty="0">
                <a:effectLst/>
              </a:rPr>
              <a:t>?</a:t>
            </a:r>
          </a:p>
          <a:p>
            <a:endParaRPr lang="en-US" sz="1600" b="1" i="0" dirty="0">
              <a:effectLst/>
            </a:endParaRPr>
          </a:p>
          <a:p>
            <a:pPr marL="285750"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rPr>
              <a:t>Twitter is great but limited by most recent API changes, rate-limiting (∴ small-scale) and pay-walling, APIs and even scraping wrappers are not functional. </a:t>
            </a:r>
            <a:r>
              <a:rPr lang="en-US" sz="1600" b="0" i="0" u="none" strike="noStrike" dirty="0">
                <a:solidFill>
                  <a:srgbClr val="000000"/>
                </a:solidFill>
                <a:effectLst/>
                <a:hlinkClick r:id="rId2"/>
              </a:rPr>
              <a:t>Available datasets on Kaggle</a:t>
            </a:r>
            <a:r>
              <a:rPr lang="en-US" sz="1600" b="0" i="0" u="none" strike="noStrike" dirty="0">
                <a:solidFill>
                  <a:srgbClr val="000000"/>
                </a:solidFill>
                <a:effectLst/>
              </a:rPr>
              <a:t> need to be “hydrated”, which also require using these APIs</a:t>
            </a:r>
            <a:br>
              <a:rPr lang="en-US" sz="1600" b="0" i="0" u="none" strike="noStrike" dirty="0">
                <a:solidFill>
                  <a:srgbClr val="000000"/>
                </a:solidFill>
                <a:effectLst/>
              </a:rPr>
            </a:br>
            <a:endParaRPr lang="en-US" sz="1600" b="0" i="0" u="none" strike="noStrike" dirty="0">
              <a:solidFill>
                <a:srgbClr val="000000"/>
              </a:solidFill>
              <a:effectLst/>
            </a:endParaRPr>
          </a:p>
          <a:p>
            <a:pPr marL="285750"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rPr>
              <a:t>Comments on Youtube &amp; </a:t>
            </a:r>
            <a:r>
              <a:rPr lang="en-US" sz="1600" b="0" i="0" u="none" strike="sngStrike" dirty="0">
                <a:solidFill>
                  <a:srgbClr val="000000"/>
                </a:solidFill>
                <a:effectLst/>
              </a:rPr>
              <a:t>Facebook</a:t>
            </a:r>
            <a:r>
              <a:rPr lang="en-US" sz="1600" b="0" i="0" u="none" strike="noStrike" dirty="0">
                <a:solidFill>
                  <a:srgbClr val="000000"/>
                </a:solidFill>
                <a:effectLst/>
              </a:rPr>
              <a:t> and c</a:t>
            </a:r>
            <a:r>
              <a:rPr lang="en-US" sz="1600" dirty="0">
                <a:solidFill>
                  <a:srgbClr val="000000"/>
                </a:solidFill>
              </a:rPr>
              <a:t>ontent on Reddit are p</a:t>
            </a:r>
            <a:r>
              <a:rPr lang="en-US" sz="1600" b="0" i="0" u="none" strike="noStrike" dirty="0">
                <a:solidFill>
                  <a:srgbClr val="000000"/>
                </a:solidFill>
                <a:effectLst/>
              </a:rPr>
              <a:t>redominantly text-based, which is perfect for the scope of this project as image or video would require machine learning and more time-consuming analysis.</a:t>
            </a:r>
            <a:br>
              <a:rPr lang="en-US" sz="1600" b="0" i="0" u="none" strike="noStrike" dirty="0">
                <a:solidFill>
                  <a:srgbClr val="000000"/>
                </a:solidFill>
                <a:effectLst/>
              </a:rPr>
            </a:br>
            <a:r>
              <a:rPr lang="en-US" sz="1600" b="0" i="0" u="none" strike="noStrike" dirty="0">
                <a:solidFill>
                  <a:srgbClr val="000000"/>
                </a:solidFill>
                <a:effectLst/>
              </a:rPr>
              <a:t>This eliminates Instagram, </a:t>
            </a:r>
            <a:r>
              <a:rPr lang="en-US" sz="1600" b="0" i="0" u="none" strike="noStrike" dirty="0" err="1">
                <a:solidFill>
                  <a:srgbClr val="000000"/>
                </a:solidFill>
                <a:effectLst/>
              </a:rPr>
              <a:t>Tiktok</a:t>
            </a:r>
            <a:r>
              <a:rPr lang="en-US" sz="1600" b="0" i="0" u="none" strike="noStrike" dirty="0">
                <a:solidFill>
                  <a:srgbClr val="000000"/>
                </a:solidFill>
                <a:effectLst/>
              </a:rPr>
              <a:t>, Twitch</a:t>
            </a:r>
            <a:br>
              <a:rPr lang="en-US" sz="1600" b="0" i="0" u="none" strike="noStrike" dirty="0">
                <a:solidFill>
                  <a:srgbClr val="000000"/>
                </a:solidFill>
                <a:effectLst/>
              </a:rPr>
            </a:br>
            <a:endParaRPr lang="en-US" sz="1600" b="0" i="0" u="none" strike="noStrike" dirty="0">
              <a:solidFill>
                <a:srgbClr val="000000"/>
              </a:solidFill>
              <a:effectLst/>
            </a:endParaRPr>
          </a:p>
          <a:p>
            <a:pPr marL="285750"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rPr>
              <a:t>Social media platform eliminates messaging platforms like WhatsApp, Snapchat or Discord as it is not possible to acquire information of the message content legally and infringes heavily on user privacy</a:t>
            </a:r>
            <a:br>
              <a:rPr lang="en-US" sz="1600" b="0" i="0" u="none" strike="noStrike" dirty="0">
                <a:solidFill>
                  <a:srgbClr val="000000"/>
                </a:solidFill>
                <a:effectLst/>
              </a:rPr>
            </a:br>
            <a:endParaRPr lang="en-US" sz="1600" b="0" i="0" u="none" strike="noStrike" dirty="0">
              <a:solidFill>
                <a:srgbClr val="000000"/>
              </a:solidFill>
              <a:effectLst/>
            </a:endParaRPr>
          </a:p>
          <a:p>
            <a:pPr marL="285750" indent="-285750">
              <a:buFont typeface="Arial" panose="020B0604020202020204" pitchFamily="34" charset="0"/>
              <a:buChar char="•"/>
            </a:pPr>
            <a:r>
              <a:rPr lang="en-US" sz="1600" b="0" i="0" u="none" strike="noStrike" dirty="0">
                <a:solidFill>
                  <a:srgbClr val="000000"/>
                </a:solidFill>
                <a:effectLst/>
              </a:rPr>
              <a:t>These 3 are also some of the older platforms, founded </a:t>
            </a:r>
            <a:r>
              <a:rPr lang="en-US" sz="1600" dirty="0">
                <a:solidFill>
                  <a:srgbClr val="000000"/>
                </a:solidFill>
              </a:rPr>
              <a:t>around 2004-2005</a:t>
            </a:r>
            <a:r>
              <a:rPr lang="en-US" sz="1600" b="0" i="0" u="none" strike="noStrike" dirty="0">
                <a:solidFill>
                  <a:srgbClr val="000000"/>
                </a:solidFill>
                <a:effectLst/>
              </a:rPr>
              <a:t> respectively, thus they have a more established user-base and a reliable stream of content for the project</a:t>
            </a:r>
            <a:endParaRPr lang="en-SG" sz="1600" dirty="0"/>
          </a:p>
        </p:txBody>
      </p:sp>
    </p:spTree>
    <p:extLst>
      <p:ext uri="{BB962C8B-B14F-4D97-AF65-F5344CB8AC3E}">
        <p14:creationId xmlns:p14="http://schemas.microsoft.com/office/powerpoint/2010/main" val="3715793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7" name="TextBox 6">
            <a:extLst>
              <a:ext uri="{FF2B5EF4-FFF2-40B4-BE49-F238E27FC236}">
                <a16:creationId xmlns:a16="http://schemas.microsoft.com/office/drawing/2014/main" id="{BFDDAF16-14AF-A4C4-7878-BD9C52B108BA}"/>
              </a:ext>
            </a:extLst>
          </p:cNvPr>
          <p:cNvSpPr txBox="1"/>
          <p:nvPr/>
        </p:nvSpPr>
        <p:spPr>
          <a:xfrm>
            <a:off x="986365" y="1175469"/>
            <a:ext cx="10219267" cy="954107"/>
          </a:xfrm>
          <a:prstGeom prst="rect">
            <a:avLst/>
          </a:prstGeom>
          <a:noFill/>
        </p:spPr>
        <p:txBody>
          <a:bodyPr wrap="square">
            <a:spAutoFit/>
          </a:bodyPr>
          <a:lstStyle/>
          <a:p>
            <a:pPr marL="285750" indent="-285750">
              <a:buFont typeface="Arial" panose="020B0604020202020204" pitchFamily="34" charset="0"/>
              <a:buChar char="•"/>
            </a:pPr>
            <a:r>
              <a:rPr lang="en-US" sz="1400" b="0" dirty="0">
                <a:effectLst/>
              </a:rPr>
              <a:t>8 September 2018</a:t>
            </a:r>
            <a:r>
              <a:rPr lang="en-US" sz="1400" dirty="0"/>
              <a:t>:</a:t>
            </a:r>
          </a:p>
          <a:p>
            <a:pPr marL="742950" lvl="1" indent="-285750">
              <a:buFont typeface="Arial" panose="020B0604020202020204" pitchFamily="34" charset="0"/>
              <a:buChar char="•"/>
            </a:pPr>
            <a:r>
              <a:rPr lang="en-US" sz="1400" dirty="0"/>
              <a:t>really low volume, not much to analyze</a:t>
            </a:r>
          </a:p>
          <a:p>
            <a:pPr marL="742950" lvl="1" indent="-285750">
              <a:buFont typeface="Arial" panose="020B0604020202020204" pitchFamily="34" charset="0"/>
              <a:buChar char="•"/>
            </a:pPr>
            <a:r>
              <a:rPr lang="en-US" sz="1400" dirty="0"/>
              <a:t>“</a:t>
            </a:r>
            <a:r>
              <a:rPr lang="en-US" sz="1400" dirty="0" err="1"/>
              <a:t>mgtow</a:t>
            </a:r>
            <a:r>
              <a:rPr lang="en-US" sz="1400" dirty="0"/>
              <a:t>”: blatantly misogynistic hate group targeting women, has been banned since</a:t>
            </a:r>
          </a:p>
          <a:p>
            <a:pPr marL="742950" lvl="1" indent="-285750">
              <a:buFont typeface="Arial" panose="020B0604020202020204" pitchFamily="34" charset="0"/>
              <a:buChar char="•"/>
            </a:pPr>
            <a:r>
              <a:rPr lang="en-US" sz="1400" dirty="0"/>
              <a:t>“</a:t>
            </a:r>
            <a:r>
              <a:rPr lang="en-US" sz="1400" dirty="0" err="1"/>
              <a:t>australia</a:t>
            </a:r>
            <a:r>
              <a:rPr lang="en-US" sz="1400" dirty="0"/>
              <a:t>“</a:t>
            </a:r>
          </a:p>
        </p:txBody>
      </p:sp>
      <p:pic>
        <p:nvPicPr>
          <p:cNvPr id="1026" name="Picture 2">
            <a:extLst>
              <a:ext uri="{FF2B5EF4-FFF2-40B4-BE49-F238E27FC236}">
                <a16:creationId xmlns:a16="http://schemas.microsoft.com/office/drawing/2014/main" id="{64E8136A-218E-D678-2CE6-B09EC5834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6460"/>
            <a:ext cx="12192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567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graphicFrame>
        <p:nvGraphicFramePr>
          <p:cNvPr id="4" name="Table 6">
            <a:extLst>
              <a:ext uri="{FF2B5EF4-FFF2-40B4-BE49-F238E27FC236}">
                <a16:creationId xmlns:a16="http://schemas.microsoft.com/office/drawing/2014/main" id="{97B254D2-223E-4D4E-6AC8-6B72268A1F74}"/>
              </a:ext>
            </a:extLst>
          </p:cNvPr>
          <p:cNvGraphicFramePr>
            <a:graphicFrameLocks noGrp="1"/>
          </p:cNvGraphicFramePr>
          <p:nvPr>
            <p:extLst>
              <p:ext uri="{D42A27DB-BD31-4B8C-83A1-F6EECF244321}">
                <p14:modId xmlns:p14="http://schemas.microsoft.com/office/powerpoint/2010/main" val="318353091"/>
              </p:ext>
            </p:extLst>
          </p:nvPr>
        </p:nvGraphicFramePr>
        <p:xfrm>
          <a:off x="3877056" y="1483246"/>
          <a:ext cx="7744419" cy="4236720"/>
        </p:xfrm>
        <a:graphic>
          <a:graphicData uri="http://schemas.openxmlformats.org/drawingml/2006/table">
            <a:tbl>
              <a:tblPr firstRow="1" bandRow="1">
                <a:tableStyleId>{5C22544A-7EE6-4342-B048-85BDC9FD1C3A}</a:tableStyleId>
              </a:tblPr>
              <a:tblGrid>
                <a:gridCol w="1082958">
                  <a:extLst>
                    <a:ext uri="{9D8B030D-6E8A-4147-A177-3AD203B41FA5}">
                      <a16:colId xmlns:a16="http://schemas.microsoft.com/office/drawing/2014/main" val="3488452871"/>
                    </a:ext>
                  </a:extLst>
                </a:gridCol>
                <a:gridCol w="2666082">
                  <a:extLst>
                    <a:ext uri="{9D8B030D-6E8A-4147-A177-3AD203B41FA5}">
                      <a16:colId xmlns:a16="http://schemas.microsoft.com/office/drawing/2014/main" val="1837970255"/>
                    </a:ext>
                  </a:extLst>
                </a:gridCol>
                <a:gridCol w="850392">
                  <a:extLst>
                    <a:ext uri="{9D8B030D-6E8A-4147-A177-3AD203B41FA5}">
                      <a16:colId xmlns:a16="http://schemas.microsoft.com/office/drawing/2014/main" val="3685792243"/>
                    </a:ext>
                  </a:extLst>
                </a:gridCol>
                <a:gridCol w="3144987">
                  <a:extLst>
                    <a:ext uri="{9D8B030D-6E8A-4147-A177-3AD203B41FA5}">
                      <a16:colId xmlns:a16="http://schemas.microsoft.com/office/drawing/2014/main" val="2499716339"/>
                    </a:ext>
                  </a:extLst>
                </a:gridCol>
              </a:tblGrid>
              <a:tr h="0">
                <a:tc>
                  <a:txBody>
                    <a:bodyPr/>
                    <a:lstStyle/>
                    <a:p>
                      <a:pPr algn="ctr"/>
                      <a:r>
                        <a:rPr lang="en-US" sz="1400" dirty="0" err="1"/>
                        <a:t>Comment_date</a:t>
                      </a:r>
                      <a:endParaRPr lang="en-SG" sz="1400" dirty="0"/>
                    </a:p>
                  </a:txBody>
                  <a:tcPr anchor="ctr"/>
                </a:tc>
                <a:tc>
                  <a:txBody>
                    <a:bodyPr/>
                    <a:lstStyle/>
                    <a:p>
                      <a:pPr algn="ctr"/>
                      <a:r>
                        <a:rPr lang="en-US" sz="1400" dirty="0"/>
                        <a:t>Comment</a:t>
                      </a:r>
                      <a:endParaRPr lang="en-SG" sz="1400" dirty="0"/>
                    </a:p>
                  </a:txBody>
                  <a:tcPr anchor="ctr"/>
                </a:tc>
                <a:tc>
                  <a:txBody>
                    <a:bodyPr/>
                    <a:lstStyle/>
                    <a:p>
                      <a:pPr algn="ctr"/>
                      <a:r>
                        <a:rPr lang="en-US" sz="1400"/>
                        <a:t>Score</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961250">
                <a:tc>
                  <a:txBody>
                    <a:bodyPr/>
                    <a:lstStyle/>
                    <a:p>
                      <a:pPr algn="ctr"/>
                      <a:r>
                        <a:rPr lang="en-SG" sz="1400" b="0" i="0" kern="1200" dirty="0">
                          <a:solidFill>
                            <a:schemeClr val="dk1"/>
                          </a:solidFill>
                          <a:effectLst/>
                          <a:latin typeface="+mn-lt"/>
                          <a:ea typeface="+mn-ea"/>
                          <a:cs typeface="+mn-cs"/>
                        </a:rPr>
                        <a:t>2018-09-08</a:t>
                      </a:r>
                      <a:endParaRPr lang="en-SG" sz="1400" dirty="0"/>
                    </a:p>
                  </a:txBody>
                  <a:tcPr anchor="ctr"/>
                </a:tc>
                <a:tc>
                  <a:txBody>
                    <a:bodyPr/>
                    <a:lstStyle/>
                    <a:p>
                      <a:pPr algn="l"/>
                      <a:r>
                        <a:rPr lang="en-US" sz="1200" dirty="0"/>
                        <a:t>Believes in trickle down economics and the Easter bunny. Climate change is a bridge too far though. </a:t>
                      </a:r>
                    </a:p>
                    <a:p>
                      <a:pPr algn="l"/>
                      <a:r>
                        <a:rPr lang="en-US" sz="1200" dirty="0"/>
                        <a:t>You’re a happy clapping ****, Morrison</a:t>
                      </a:r>
                    </a:p>
                  </a:txBody>
                  <a:tcPr anchor="ctr"/>
                </a:tc>
                <a:tc>
                  <a:txBody>
                    <a:bodyPr/>
                    <a:lstStyle/>
                    <a:p>
                      <a:pPr algn="ctr"/>
                      <a:r>
                        <a:rPr lang="en-US" sz="1400" dirty="0"/>
                        <a:t>43</a:t>
                      </a:r>
                      <a:endParaRPr lang="en-SG" sz="1400" dirty="0"/>
                    </a:p>
                  </a:txBody>
                  <a:tcPr anchor="ctr"/>
                </a:tc>
                <a:tc rowSpan="2">
                  <a:txBody>
                    <a:bodyPr/>
                    <a:lstStyle/>
                    <a:p>
                      <a:pPr algn="ctr"/>
                      <a:r>
                        <a:rPr lang="en-US" sz="1400" b="1" dirty="0"/>
                        <a:t>“Australia’s National Energy Guarantee (NEG) is dead”</a:t>
                      </a:r>
                    </a:p>
                    <a:p>
                      <a:pPr marL="285750" indent="-285750" algn="ctr">
                        <a:buFontTx/>
                        <a:buChar char="-"/>
                      </a:pPr>
                      <a:r>
                        <a:rPr lang="en-US" sz="1400" b="0" dirty="0"/>
                        <a:t>Scott Morrison, Australia’s Prime Minister, after much internal party opposition</a:t>
                      </a:r>
                    </a:p>
                    <a:p>
                      <a:pPr marL="285750" indent="-285750" algn="ctr">
                        <a:buFontTx/>
                        <a:buChar char="-"/>
                      </a:pPr>
                      <a:r>
                        <a:rPr lang="en-US" sz="1400" b="0" dirty="0"/>
                        <a:t>NEG aimed to ensure energy security, reduce emissions, and provide investor certainty.</a:t>
                      </a:r>
                    </a:p>
                    <a:p>
                      <a:pPr marL="285750" indent="-285750" algn="ctr">
                        <a:buFontTx/>
                        <a:buChar char="-"/>
                      </a:pPr>
                      <a:endParaRPr lang="en-US" sz="1400" b="0" dirty="0"/>
                    </a:p>
                    <a:p>
                      <a:pPr marL="285750" indent="-285750" algn="ctr">
                        <a:buFontTx/>
                        <a:buChar char="-"/>
                      </a:pPr>
                      <a:r>
                        <a:rPr lang="en-US" sz="1400" b="0" dirty="0"/>
                        <a:t>Promised Australia still remains committed to meeting its Paris emissions targets</a:t>
                      </a:r>
                    </a:p>
                    <a:p>
                      <a:pPr marL="0" indent="0" algn="ctr">
                        <a:buFontTx/>
                        <a:buNone/>
                      </a:pPr>
                      <a:r>
                        <a:rPr lang="en-US" sz="1400" b="0" dirty="0"/>
                        <a:t>- Yet, without the NEG, the national electricity market would “</a:t>
                      </a:r>
                      <a:r>
                        <a:rPr lang="en-US" sz="1400" b="0" dirty="0">
                          <a:hlinkClick r:id="rId3" action="ppaction://hlinkfile"/>
                        </a:rPr>
                        <a:t>fall short of the emissions reduction target of 26% below 2005 levels</a:t>
                      </a:r>
                      <a:r>
                        <a:rPr lang="en-US" sz="1400" b="0" dirty="0"/>
                        <a:t>”</a:t>
                      </a:r>
                    </a:p>
                    <a:p>
                      <a:pPr marL="0" indent="0" algn="ctr">
                        <a:buFontTx/>
                        <a:buNone/>
                      </a:pPr>
                      <a:endParaRPr lang="en-SG" sz="1400" b="0" dirty="0"/>
                    </a:p>
                  </a:txBody>
                  <a:tcPr anchor="ctr"/>
                </a:tc>
                <a:extLst>
                  <a:ext uri="{0D108BD9-81ED-4DB2-BD59-A6C34878D82A}">
                    <a16:rowId xmlns:a16="http://schemas.microsoft.com/office/drawing/2014/main" val="919231440"/>
                  </a:ext>
                </a:extLst>
              </a:tr>
              <a:tr h="837905">
                <a:tc>
                  <a:txBody>
                    <a:bodyPr/>
                    <a:lstStyle/>
                    <a:p>
                      <a:pPr algn="ctr"/>
                      <a:r>
                        <a:rPr lang="en-SG" sz="1400" b="0" i="0" kern="1200" dirty="0">
                          <a:solidFill>
                            <a:schemeClr val="dk1"/>
                          </a:solidFill>
                          <a:effectLst/>
                          <a:latin typeface="+mn-lt"/>
                          <a:ea typeface="+mn-ea"/>
                          <a:cs typeface="+mn-cs"/>
                        </a:rPr>
                        <a:t>2018-09-08</a:t>
                      </a:r>
                      <a:endParaRPr lang="en-SG" sz="1400" dirty="0"/>
                    </a:p>
                  </a:txBody>
                  <a:tcPr anchor="ctr"/>
                </a:tc>
                <a:tc>
                  <a:txBody>
                    <a:bodyPr/>
                    <a:lstStyle/>
                    <a:p>
                      <a:pPr algn="l"/>
                      <a:r>
                        <a:rPr lang="en-US" sz="1200" dirty="0"/>
                        <a:t>Yup and they just kicked the latest one out because the word was he thought Climate change might be something we should look at. </a:t>
                      </a:r>
                    </a:p>
                    <a:p>
                      <a:pPr algn="l"/>
                      <a:r>
                        <a:rPr lang="en-US" sz="1200" dirty="0"/>
                        <a:t>Not do anything about it but maybe have a look at it</a:t>
                      </a:r>
                      <a:endParaRPr lang="en-SG" sz="1200" dirty="0"/>
                    </a:p>
                  </a:txBody>
                  <a:tcPr anchor="ctr"/>
                </a:tc>
                <a:tc>
                  <a:txBody>
                    <a:bodyPr/>
                    <a:lstStyle/>
                    <a:p>
                      <a:pPr algn="ctr"/>
                      <a:r>
                        <a:rPr lang="en-US" sz="1400" dirty="0"/>
                        <a:t>20</a:t>
                      </a:r>
                      <a:endParaRPr lang="en-SG" sz="1400" dirty="0"/>
                    </a:p>
                  </a:txBody>
                  <a:tcPr anchor="ctr"/>
                </a:tc>
                <a:tc vMerge="1">
                  <a:txBody>
                    <a:bodyPr/>
                    <a:lstStyle/>
                    <a:p>
                      <a:pPr algn="ctr"/>
                      <a:r>
                        <a:rPr lang="en-US" sz="1400" b="1" dirty="0"/>
                        <a:t>Malthusians</a:t>
                      </a:r>
                    </a:p>
                    <a:p>
                      <a:pPr algn="ctr"/>
                      <a:r>
                        <a:rPr lang="en-US" sz="1400" b="0" dirty="0"/>
                        <a:t>Malthus or to his theory that population tends to increase at a faster rate than its means of subsistence and that unless it is checked by moral restraint or by disease, famine, war, or other disaster widespread poverty and degradation inevitably result.</a:t>
                      </a:r>
                      <a:endParaRPr lang="en-SG" sz="1400" b="0" dirty="0"/>
                    </a:p>
                  </a:txBody>
                  <a:tcPr anchor="ctr"/>
                </a:tc>
                <a:extLst>
                  <a:ext uri="{0D108BD9-81ED-4DB2-BD59-A6C34878D82A}">
                    <a16:rowId xmlns:a16="http://schemas.microsoft.com/office/drawing/2014/main" val="4088419695"/>
                  </a:ext>
                </a:extLst>
              </a:tr>
            </a:tbl>
          </a:graphicData>
        </a:graphic>
      </p:graphicFrame>
      <p:sp>
        <p:nvSpPr>
          <p:cNvPr id="7" name="TextBox 6">
            <a:extLst>
              <a:ext uri="{FF2B5EF4-FFF2-40B4-BE49-F238E27FC236}">
                <a16:creationId xmlns:a16="http://schemas.microsoft.com/office/drawing/2014/main" id="{BFDDAF16-14AF-A4C4-7878-BD9C52B108BA}"/>
              </a:ext>
            </a:extLst>
          </p:cNvPr>
          <p:cNvSpPr txBox="1"/>
          <p:nvPr/>
        </p:nvSpPr>
        <p:spPr>
          <a:xfrm>
            <a:off x="986365" y="1175469"/>
            <a:ext cx="10219267" cy="307777"/>
          </a:xfrm>
          <a:prstGeom prst="rect">
            <a:avLst/>
          </a:prstGeom>
          <a:noFill/>
        </p:spPr>
        <p:txBody>
          <a:bodyPr wrap="square">
            <a:spAutoFit/>
          </a:bodyPr>
          <a:lstStyle/>
          <a:p>
            <a:pPr marL="285750" indent="-285750">
              <a:buFont typeface="Arial" panose="020B0604020202020204" pitchFamily="34" charset="0"/>
              <a:buChar char="•"/>
            </a:pPr>
            <a:r>
              <a:rPr lang="en-US" sz="1400" b="0" dirty="0">
                <a:effectLst/>
              </a:rPr>
              <a:t>8 September 2018</a:t>
            </a:r>
            <a:r>
              <a:rPr lang="en-US" sz="1400" dirty="0"/>
              <a:t>: “</a:t>
            </a:r>
            <a:r>
              <a:rPr lang="en-US" sz="1400" dirty="0" err="1"/>
              <a:t>australia</a:t>
            </a:r>
            <a:r>
              <a:rPr lang="en-US" sz="1400" dirty="0"/>
              <a:t>”?</a:t>
            </a:r>
          </a:p>
        </p:txBody>
      </p:sp>
      <p:pic>
        <p:nvPicPr>
          <p:cNvPr id="2050" name="Picture 2" descr="CDN media">
            <a:extLst>
              <a:ext uri="{FF2B5EF4-FFF2-40B4-BE49-F238E27FC236}">
                <a16:creationId xmlns:a16="http://schemas.microsoft.com/office/drawing/2014/main" id="{68A8C5DF-0108-B440-B83C-787D9410ED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365" y="1483246"/>
            <a:ext cx="28194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487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7" name="TextBox 6">
            <a:extLst>
              <a:ext uri="{FF2B5EF4-FFF2-40B4-BE49-F238E27FC236}">
                <a16:creationId xmlns:a16="http://schemas.microsoft.com/office/drawing/2014/main" id="{BFDDAF16-14AF-A4C4-7878-BD9C52B108BA}"/>
              </a:ext>
            </a:extLst>
          </p:cNvPr>
          <p:cNvSpPr txBox="1"/>
          <p:nvPr/>
        </p:nvSpPr>
        <p:spPr>
          <a:xfrm>
            <a:off x="986365" y="1175469"/>
            <a:ext cx="10219267" cy="738664"/>
          </a:xfrm>
          <a:prstGeom prst="rect">
            <a:avLst/>
          </a:prstGeom>
          <a:noFill/>
        </p:spPr>
        <p:txBody>
          <a:bodyPr wrap="square">
            <a:spAutoFit/>
          </a:bodyPr>
          <a:lstStyle/>
          <a:p>
            <a:pPr marL="285750" indent="-285750">
              <a:buFont typeface="Arial" panose="020B0604020202020204" pitchFamily="34" charset="0"/>
              <a:buChar char="•"/>
            </a:pPr>
            <a:r>
              <a:rPr lang="en-US" sz="1400" b="0" dirty="0">
                <a:effectLst/>
              </a:rPr>
              <a:t>23 August 2019:</a:t>
            </a:r>
          </a:p>
          <a:p>
            <a:pPr marL="742950" lvl="1" indent="-285750">
              <a:buFont typeface="Arial" panose="020B0604020202020204" pitchFamily="34" charset="0"/>
              <a:buChar char="•"/>
            </a:pPr>
            <a:r>
              <a:rPr lang="en-US" sz="1400" b="0" dirty="0">
                <a:effectLst/>
              </a:rPr>
              <a:t>Surprising, low volume but high score</a:t>
            </a:r>
          </a:p>
          <a:p>
            <a:pPr marL="742950" lvl="1" indent="-285750">
              <a:buFont typeface="Arial" panose="020B0604020202020204" pitchFamily="34" charset="0"/>
              <a:buChar char="•"/>
            </a:pPr>
            <a:r>
              <a:rPr lang="en-US" sz="1400" b="0" dirty="0">
                <a:effectLst/>
              </a:rPr>
              <a:t>What “news”?</a:t>
            </a:r>
          </a:p>
        </p:txBody>
      </p:sp>
      <p:pic>
        <p:nvPicPr>
          <p:cNvPr id="4098" name="Picture 2">
            <a:extLst>
              <a:ext uri="{FF2B5EF4-FFF2-40B4-BE49-F238E27FC236}">
                <a16:creationId xmlns:a16="http://schemas.microsoft.com/office/drawing/2014/main" id="{97505B65-C34B-02DC-47AD-1C354CD45E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 y="2012950"/>
            <a:ext cx="12192000" cy="374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535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graphicFrame>
        <p:nvGraphicFramePr>
          <p:cNvPr id="4" name="Table 6">
            <a:extLst>
              <a:ext uri="{FF2B5EF4-FFF2-40B4-BE49-F238E27FC236}">
                <a16:creationId xmlns:a16="http://schemas.microsoft.com/office/drawing/2014/main" id="{97B254D2-223E-4D4E-6AC8-6B72268A1F74}"/>
              </a:ext>
            </a:extLst>
          </p:cNvPr>
          <p:cNvGraphicFramePr>
            <a:graphicFrameLocks noGrp="1"/>
          </p:cNvGraphicFramePr>
          <p:nvPr>
            <p:extLst>
              <p:ext uri="{D42A27DB-BD31-4B8C-83A1-F6EECF244321}">
                <p14:modId xmlns:p14="http://schemas.microsoft.com/office/powerpoint/2010/main" val="3808429385"/>
              </p:ext>
            </p:extLst>
          </p:nvPr>
        </p:nvGraphicFramePr>
        <p:xfrm>
          <a:off x="986365" y="1483246"/>
          <a:ext cx="10635110" cy="5472290"/>
        </p:xfrm>
        <a:graphic>
          <a:graphicData uri="http://schemas.openxmlformats.org/drawingml/2006/table">
            <a:tbl>
              <a:tblPr firstRow="1" bandRow="1">
                <a:tableStyleId>{5C22544A-7EE6-4342-B048-85BDC9FD1C3A}</a:tableStyleId>
              </a:tblPr>
              <a:tblGrid>
                <a:gridCol w="1555667">
                  <a:extLst>
                    <a:ext uri="{9D8B030D-6E8A-4147-A177-3AD203B41FA5}">
                      <a16:colId xmlns:a16="http://schemas.microsoft.com/office/drawing/2014/main" val="3488452871"/>
                    </a:ext>
                  </a:extLst>
                </a:gridCol>
                <a:gridCol w="5449824">
                  <a:extLst>
                    <a:ext uri="{9D8B030D-6E8A-4147-A177-3AD203B41FA5}">
                      <a16:colId xmlns:a16="http://schemas.microsoft.com/office/drawing/2014/main" val="1837970255"/>
                    </a:ext>
                  </a:extLst>
                </a:gridCol>
                <a:gridCol w="813816">
                  <a:extLst>
                    <a:ext uri="{9D8B030D-6E8A-4147-A177-3AD203B41FA5}">
                      <a16:colId xmlns:a16="http://schemas.microsoft.com/office/drawing/2014/main" val="3685792243"/>
                    </a:ext>
                  </a:extLst>
                </a:gridCol>
                <a:gridCol w="2815803">
                  <a:extLst>
                    <a:ext uri="{9D8B030D-6E8A-4147-A177-3AD203B41FA5}">
                      <a16:colId xmlns:a16="http://schemas.microsoft.com/office/drawing/2014/main" val="2499716339"/>
                    </a:ext>
                  </a:extLst>
                </a:gridCol>
              </a:tblGrid>
              <a:tr h="0">
                <a:tc>
                  <a:txBody>
                    <a:bodyPr/>
                    <a:lstStyle/>
                    <a:p>
                      <a:pPr algn="ctr"/>
                      <a:r>
                        <a:rPr lang="en-US" sz="1400" dirty="0" err="1"/>
                        <a:t>Comment_date</a:t>
                      </a:r>
                      <a:endParaRPr lang="en-SG" sz="1400" dirty="0"/>
                    </a:p>
                  </a:txBody>
                  <a:tcPr anchor="ctr"/>
                </a:tc>
                <a:tc>
                  <a:txBody>
                    <a:bodyPr/>
                    <a:lstStyle/>
                    <a:p>
                      <a:pPr algn="ctr"/>
                      <a:r>
                        <a:rPr lang="en-US" sz="1400" dirty="0"/>
                        <a:t>Comment</a:t>
                      </a:r>
                      <a:endParaRPr lang="en-SG" sz="1400" dirty="0"/>
                    </a:p>
                  </a:txBody>
                  <a:tcPr anchor="ctr"/>
                </a:tc>
                <a:tc>
                  <a:txBody>
                    <a:bodyPr/>
                    <a:lstStyle/>
                    <a:p>
                      <a:pPr algn="ctr"/>
                      <a:r>
                        <a:rPr lang="en-US" sz="1400" dirty="0"/>
                        <a:t>Score</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9612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0" i="0" kern="1200" dirty="0">
                          <a:solidFill>
                            <a:schemeClr val="dk1"/>
                          </a:solidFill>
                          <a:effectLst/>
                          <a:latin typeface="+mn-lt"/>
                          <a:ea typeface="+mn-ea"/>
                          <a:cs typeface="+mn-cs"/>
                        </a:rPr>
                        <a:t>2019-08-23</a:t>
                      </a:r>
                      <a:endParaRPr lang="en-SG" sz="1400" dirty="0"/>
                    </a:p>
                    <a:p>
                      <a:pPr algn="ctr"/>
                      <a:endParaRPr lang="en-SG" sz="1400" dirty="0"/>
                    </a:p>
                  </a:txBody>
                  <a:tcPr anchor="ctr"/>
                </a:tc>
                <a:tc>
                  <a:txBody>
                    <a:bodyPr/>
                    <a:lstStyle/>
                    <a:p>
                      <a:pPr algn="ctr"/>
                      <a:r>
                        <a:rPr lang="en-US" sz="1200" dirty="0"/>
                        <a:t>Who will fund climate change denial now?</a:t>
                      </a:r>
                      <a:endParaRPr lang="en-SG" sz="1200" dirty="0"/>
                    </a:p>
                  </a:txBody>
                  <a:tcPr anchor="ctr"/>
                </a:tc>
                <a:tc>
                  <a:txBody>
                    <a:bodyPr/>
                    <a:lstStyle/>
                    <a:p>
                      <a:pPr algn="ctr"/>
                      <a:r>
                        <a:rPr lang="en-SG" sz="1400" dirty="0"/>
                        <a:t>15444</a:t>
                      </a:r>
                    </a:p>
                  </a:txBody>
                  <a:tcPr anchor="ctr"/>
                </a:tc>
                <a:tc rowSpan="3">
                  <a:txBody>
                    <a:bodyPr/>
                    <a:lstStyle/>
                    <a:p>
                      <a:pPr marL="0" indent="0" algn="ctr">
                        <a:buFontTx/>
                        <a:buNone/>
                      </a:pPr>
                      <a:r>
                        <a:rPr lang="en-US" sz="1400" b="1" dirty="0"/>
                        <a:t>David Koch</a:t>
                      </a:r>
                    </a:p>
                    <a:p>
                      <a:pPr marL="285750" indent="-285750" algn="ctr">
                        <a:buFont typeface="Arial" panose="020B0604020202020204" pitchFamily="34" charset="0"/>
                        <a:buChar char="•"/>
                      </a:pPr>
                      <a:r>
                        <a:rPr lang="en-SG" sz="1400" b="0" dirty="0"/>
                        <a:t>Billionaire, passed at age 79</a:t>
                      </a:r>
                    </a:p>
                    <a:p>
                      <a:pPr marL="285750" indent="-285750" algn="ctr">
                        <a:buFont typeface="Arial" panose="020B0604020202020204" pitchFamily="34" charset="0"/>
                        <a:buChar char="•"/>
                      </a:pPr>
                      <a:r>
                        <a:rPr lang="en-US" sz="1400" b="0" dirty="0"/>
                        <a:t>Significant financial supporter of organizations and think tanks that have been skeptical or opposed to the scientific consensus on climate change and environmental, Eg. Americans for Prosperity, the Cato Institute</a:t>
                      </a:r>
                      <a:endParaRPr lang="en-SG" sz="1400" b="0" dirty="0"/>
                    </a:p>
                    <a:p>
                      <a:pPr marL="0" indent="0" algn="ctr">
                        <a:buFontTx/>
                        <a:buNone/>
                      </a:pPr>
                      <a:endParaRPr lang="en-SG" sz="1400" b="0" dirty="0"/>
                    </a:p>
                  </a:txBody>
                  <a:tcPr anchor="ctr"/>
                </a:tc>
                <a:extLst>
                  <a:ext uri="{0D108BD9-81ED-4DB2-BD59-A6C34878D82A}">
                    <a16:rowId xmlns:a16="http://schemas.microsoft.com/office/drawing/2014/main" val="919231440"/>
                  </a:ext>
                </a:extLst>
              </a:tr>
              <a:tr h="837905">
                <a:tc>
                  <a:txBody>
                    <a:bodyPr/>
                    <a:lstStyle/>
                    <a:p>
                      <a:pPr algn="ctr"/>
                      <a:r>
                        <a:rPr lang="en-SG" sz="1400" b="0" i="0" kern="1200" dirty="0">
                          <a:solidFill>
                            <a:schemeClr val="dk1"/>
                          </a:solidFill>
                          <a:effectLst/>
                          <a:latin typeface="+mn-lt"/>
                          <a:ea typeface="+mn-ea"/>
                          <a:cs typeface="+mn-cs"/>
                        </a:rPr>
                        <a:t>2019-08-23</a:t>
                      </a:r>
                      <a:endParaRPr lang="en-SG" sz="1400" dirty="0"/>
                    </a:p>
                  </a:txBody>
                  <a:tcPr anchor="ctr"/>
                </a:tc>
                <a:tc>
                  <a:txBody>
                    <a:bodyPr/>
                    <a:lstStyle/>
                    <a:p>
                      <a:pPr algn="ctr"/>
                      <a:r>
                        <a:rPr lang="en-US" sz="1200" dirty="0"/>
                        <a:t>Most billionaires don't give a shit about climate change one way or the other. </a:t>
                      </a:r>
                    </a:p>
                    <a:p>
                      <a:pPr algn="ctr"/>
                      <a:endParaRPr lang="en-US" sz="1200" dirty="0"/>
                    </a:p>
                    <a:p>
                      <a:pPr algn="ctr"/>
                      <a:r>
                        <a:rPr lang="en-US" sz="1200" dirty="0"/>
                        <a:t>What makes (made) the Kochs so goddamn loathsome is that they went out of their way to be assholes when it didn't really benefit them all that much. </a:t>
                      </a:r>
                    </a:p>
                    <a:p>
                      <a:pPr algn="ctr"/>
                      <a:endParaRPr lang="en-US" sz="1200" dirty="0"/>
                    </a:p>
                    <a:p>
                      <a:pPr algn="ctr"/>
                      <a:r>
                        <a:rPr lang="en-US" sz="1200" dirty="0"/>
                        <a:t>Edit: It should be noted that they did benefit from being anti-environment, but to me, that's not their legacy… So much of the **** up, bizarro world political discourse we have in our country right now is a direct result of their </a:t>
                      </a:r>
                      <a:r>
                        <a:rPr lang="en-US" sz="1200" b="0" dirty="0"/>
                        <a:t>specifically funding </a:t>
                      </a:r>
                      <a:r>
                        <a:rPr lang="en-US" sz="1200" b="0" dirty="0" err="1"/>
                        <a:t>whackjobs</a:t>
                      </a:r>
                      <a:r>
                        <a:rPr lang="en-US" sz="1200" b="0" dirty="0"/>
                        <a:t> who aren't just anti-environment, but anti-science, social conservative religious </a:t>
                      </a:r>
                      <a:r>
                        <a:rPr lang="en-US" sz="1200" b="0" dirty="0" err="1"/>
                        <a:t>nutballs</a:t>
                      </a:r>
                      <a:endParaRPr lang="en-SG" sz="1200" b="0" dirty="0"/>
                    </a:p>
                  </a:txBody>
                  <a:tcPr anchor="ctr"/>
                </a:tc>
                <a:tc>
                  <a:txBody>
                    <a:bodyPr/>
                    <a:lstStyle/>
                    <a:p>
                      <a:pPr algn="ctr"/>
                      <a:r>
                        <a:rPr lang="en-US" sz="1400" dirty="0"/>
                        <a:t>309</a:t>
                      </a:r>
                      <a:endParaRPr lang="en-SG" sz="1400" dirty="0"/>
                    </a:p>
                  </a:txBody>
                  <a:tcPr anchor="ctr"/>
                </a:tc>
                <a:tc vMerge="1">
                  <a:txBody>
                    <a:bodyPr/>
                    <a:lstStyle/>
                    <a:p>
                      <a:pPr algn="ctr"/>
                      <a:r>
                        <a:rPr lang="en-US" sz="1400" b="1" dirty="0"/>
                        <a:t>Malthusians</a:t>
                      </a:r>
                    </a:p>
                    <a:p>
                      <a:pPr algn="ctr"/>
                      <a:r>
                        <a:rPr lang="en-US" sz="1400" b="0" dirty="0"/>
                        <a:t>Malthus or to his theory that population tends to increase at a faster rate than its means of subsistence and that unless it is checked by moral restraint or by disease, famine, war, or other disaster widespread poverty and degradation inevitably result.</a:t>
                      </a:r>
                      <a:endParaRPr lang="en-SG" sz="1400" b="0" dirty="0"/>
                    </a:p>
                  </a:txBody>
                  <a:tcPr anchor="ctr"/>
                </a:tc>
                <a:extLst>
                  <a:ext uri="{0D108BD9-81ED-4DB2-BD59-A6C34878D82A}">
                    <a16:rowId xmlns:a16="http://schemas.microsoft.com/office/drawing/2014/main" val="4088419695"/>
                  </a:ext>
                </a:extLst>
              </a:tr>
              <a:tr h="837905">
                <a:tc>
                  <a:txBody>
                    <a:bodyPr/>
                    <a:lstStyle/>
                    <a:p>
                      <a:pPr algn="ctr"/>
                      <a:r>
                        <a:rPr lang="en-SG" sz="1400" b="0" i="0" kern="1200" dirty="0">
                          <a:solidFill>
                            <a:schemeClr val="dk1"/>
                          </a:solidFill>
                          <a:effectLst/>
                          <a:latin typeface="+mn-lt"/>
                          <a:ea typeface="+mn-ea"/>
                          <a:cs typeface="+mn-cs"/>
                        </a:rPr>
                        <a:t>2019-08-23</a:t>
                      </a:r>
                      <a:endParaRPr lang="en-SG" sz="1400" dirty="0"/>
                    </a:p>
                  </a:txBody>
                  <a:tcPr anchor="ctr"/>
                </a:tc>
                <a:tc>
                  <a:txBody>
                    <a:bodyPr/>
                    <a:lstStyle/>
                    <a:p>
                      <a:pPr marL="0" indent="0" algn="l">
                        <a:buFont typeface="Arial" panose="020B0604020202020204" pitchFamily="34" charset="0"/>
                        <a:buNone/>
                      </a:pPr>
                      <a:r>
                        <a:rPr lang="en-US" sz="1200" b="0" i="0" kern="1200" dirty="0">
                          <a:solidFill>
                            <a:schemeClr val="dk1"/>
                          </a:solidFill>
                          <a:effectLst/>
                          <a:latin typeface="+mn-lt"/>
                          <a:ea typeface="+mn-ea"/>
                          <a:cs typeface="+mn-cs"/>
                        </a:rPr>
                        <a:t>Did anybody actually read about him?</a:t>
                      </a:r>
                    </a:p>
                    <a:p>
                      <a:pPr marL="0" indent="0" algn="l">
                        <a:buFont typeface="Arial" panose="020B0604020202020204" pitchFamily="34" charset="0"/>
                        <a:buNone/>
                      </a:pPr>
                      <a:endParaRPr lang="en-US" sz="1200" b="0" i="0" kern="1200" dirty="0">
                        <a:solidFill>
                          <a:schemeClr val="dk1"/>
                        </a:solidFill>
                        <a:effectLst/>
                        <a:latin typeface="+mn-lt"/>
                        <a:ea typeface="+mn-ea"/>
                        <a:cs typeface="+mn-cs"/>
                      </a:endParaRPr>
                    </a:p>
                    <a:p>
                      <a:pPr marL="171450" indent="-171450" algn="l">
                        <a:buFont typeface="Arial" panose="020B0604020202020204" pitchFamily="34" charset="0"/>
                        <a:buChar char="•"/>
                      </a:pPr>
                      <a:r>
                        <a:rPr lang="en-US" sz="1200" b="0" i="0" kern="1200" dirty="0">
                          <a:solidFill>
                            <a:schemeClr val="dk1"/>
                          </a:solidFill>
                          <a:effectLst/>
                          <a:latin typeface="+mn-lt"/>
                          <a:ea typeface="+mn-ea"/>
                          <a:cs typeface="+mn-cs"/>
                        </a:rPr>
                        <a:t>supports women's right to choose </a:t>
                      </a:r>
                    </a:p>
                    <a:p>
                      <a:pPr marL="171450" indent="-171450" algn="l">
                        <a:buFont typeface="Arial" panose="020B0604020202020204" pitchFamily="34" charset="0"/>
                        <a:buChar char="•"/>
                      </a:pPr>
                      <a:r>
                        <a:rPr lang="en-US" sz="1200" b="0" i="0" kern="1200" dirty="0">
                          <a:solidFill>
                            <a:schemeClr val="dk1"/>
                          </a:solidFill>
                          <a:effectLst/>
                          <a:latin typeface="+mn-lt"/>
                          <a:ea typeface="+mn-ea"/>
                          <a:cs typeface="+mn-cs"/>
                        </a:rPr>
                        <a:t>supports gay rights </a:t>
                      </a:r>
                    </a:p>
                    <a:p>
                      <a:pPr marL="171450" indent="-171450" algn="l">
                        <a:buFont typeface="Arial" panose="020B0604020202020204" pitchFamily="34" charset="0"/>
                        <a:buChar char="•"/>
                      </a:pPr>
                      <a:r>
                        <a:rPr lang="en-US" sz="1200" b="0" i="0" kern="1200" dirty="0">
                          <a:solidFill>
                            <a:schemeClr val="dk1"/>
                          </a:solidFill>
                          <a:effectLst/>
                          <a:latin typeface="+mn-lt"/>
                          <a:ea typeface="+mn-ea"/>
                          <a:cs typeface="+mn-cs"/>
                        </a:rPr>
                        <a:t>supports same sex marriage</a:t>
                      </a:r>
                    </a:p>
                    <a:p>
                      <a:pPr marL="171450" indent="-171450" algn="l">
                        <a:buFont typeface="Arial" panose="020B0604020202020204" pitchFamily="34" charset="0"/>
                        <a:buChar char="•"/>
                      </a:pPr>
                      <a:r>
                        <a:rPr lang="en-US" sz="1200" b="0" i="0" kern="1200" dirty="0">
                          <a:solidFill>
                            <a:schemeClr val="dk1"/>
                          </a:solidFill>
                          <a:effectLst/>
                          <a:latin typeface="+mn-lt"/>
                          <a:ea typeface="+mn-ea"/>
                          <a:cs typeface="+mn-cs"/>
                        </a:rPr>
                        <a:t>supports stem-cell research </a:t>
                      </a:r>
                    </a:p>
                    <a:p>
                      <a:pPr marL="171450" indent="-171450" algn="l">
                        <a:buFont typeface="Arial" panose="020B0604020202020204" pitchFamily="34" charset="0"/>
                        <a:buChar char="•"/>
                      </a:pPr>
                      <a:r>
                        <a:rPr lang="en-US" sz="1200" b="0" i="0" kern="1200" dirty="0">
                          <a:solidFill>
                            <a:schemeClr val="dk1"/>
                          </a:solidFill>
                          <a:effectLst/>
                          <a:latin typeface="+mn-lt"/>
                          <a:ea typeface="+mn-ea"/>
                          <a:cs typeface="+mn-cs"/>
                        </a:rPr>
                        <a:t>against the war on drugs </a:t>
                      </a:r>
                    </a:p>
                    <a:p>
                      <a:pPr marL="171450" indent="-171450" algn="l">
                        <a:buFont typeface="Arial" panose="020B0604020202020204" pitchFamily="34" charset="0"/>
                        <a:buChar char="•"/>
                      </a:pPr>
                      <a:r>
                        <a:rPr lang="en-US" sz="1200" b="0" i="0" kern="1200" dirty="0">
                          <a:solidFill>
                            <a:schemeClr val="dk1"/>
                          </a:solidFill>
                          <a:effectLst/>
                          <a:latin typeface="+mn-lt"/>
                          <a:ea typeface="+mn-ea"/>
                          <a:cs typeface="+mn-cs"/>
                        </a:rPr>
                        <a:t>supported reducing government spending</a:t>
                      </a:r>
                    </a:p>
                    <a:p>
                      <a:pPr marL="171450" indent="-171450" algn="l">
                        <a:buFont typeface="Arial" panose="020B0604020202020204" pitchFamily="34" charset="0"/>
                        <a:buChar char="•"/>
                      </a:pPr>
                      <a:r>
                        <a:rPr lang="en-US" sz="1200" b="0" i="0" kern="1200" dirty="0">
                          <a:solidFill>
                            <a:schemeClr val="dk1"/>
                          </a:solidFill>
                          <a:effectLst/>
                          <a:latin typeface="+mn-lt"/>
                          <a:ea typeface="+mn-ea"/>
                          <a:cs typeface="+mn-cs"/>
                        </a:rPr>
                        <a:t>pro Wall-Street reform …</a:t>
                      </a:r>
                    </a:p>
                    <a:p>
                      <a:pPr marL="0" indent="0" algn="l">
                        <a:buFont typeface="Arial" panose="020B0604020202020204" pitchFamily="34" charset="0"/>
                        <a:buNone/>
                      </a:pPr>
                      <a:endParaRPr lang="en-US" sz="1200" b="0" i="0" kern="1200" dirty="0">
                        <a:solidFill>
                          <a:schemeClr val="dk1"/>
                        </a:solidFill>
                        <a:effectLst/>
                        <a:latin typeface="+mn-lt"/>
                        <a:ea typeface="+mn-ea"/>
                        <a:cs typeface="+mn-cs"/>
                      </a:endParaRPr>
                    </a:p>
                    <a:p>
                      <a:pPr marL="0" indent="0" algn="l">
                        <a:buFont typeface="Arial" panose="020B0604020202020204" pitchFamily="34" charset="0"/>
                        <a:buNone/>
                      </a:pPr>
                      <a:r>
                        <a:rPr lang="en-US" sz="1200" b="0" i="0" kern="1200" dirty="0">
                          <a:solidFill>
                            <a:schemeClr val="dk1"/>
                          </a:solidFill>
                          <a:effectLst/>
                          <a:latin typeface="+mn-lt"/>
                          <a:ea typeface="+mn-ea"/>
                          <a:cs typeface="+mn-cs"/>
                        </a:rPr>
                        <a:t>And yes, he was a climate change skeptic. But in comparison to everything else...who cares. People are over-hyping that one issue to demonize him. </a:t>
                      </a:r>
                      <a:endParaRPr lang="en-US" sz="1000" dirty="0"/>
                    </a:p>
                  </a:txBody>
                  <a:tcPr anchor="ctr"/>
                </a:tc>
                <a:tc>
                  <a:txBody>
                    <a:bodyPr/>
                    <a:lstStyle/>
                    <a:p>
                      <a:pPr algn="ctr"/>
                      <a:r>
                        <a:rPr lang="en-US" sz="1400" dirty="0"/>
                        <a:t>-19</a:t>
                      </a:r>
                      <a:endParaRPr lang="en-SG" sz="1400" dirty="0"/>
                    </a:p>
                  </a:txBody>
                  <a:tcPr anchor="ctr"/>
                </a:tc>
                <a:tc vMerge="1">
                  <a:txBody>
                    <a:bodyPr/>
                    <a:lstStyle/>
                    <a:p>
                      <a:pPr marL="0" indent="0" algn="ctr">
                        <a:buFontTx/>
                        <a:buNone/>
                      </a:pPr>
                      <a:endParaRPr lang="en-SG" sz="1400" b="0" dirty="0"/>
                    </a:p>
                  </a:txBody>
                  <a:tcPr anchor="ctr"/>
                </a:tc>
                <a:extLst>
                  <a:ext uri="{0D108BD9-81ED-4DB2-BD59-A6C34878D82A}">
                    <a16:rowId xmlns:a16="http://schemas.microsoft.com/office/drawing/2014/main" val="908508826"/>
                  </a:ext>
                </a:extLst>
              </a:tr>
            </a:tbl>
          </a:graphicData>
        </a:graphic>
      </p:graphicFrame>
      <p:sp>
        <p:nvSpPr>
          <p:cNvPr id="7" name="TextBox 6">
            <a:extLst>
              <a:ext uri="{FF2B5EF4-FFF2-40B4-BE49-F238E27FC236}">
                <a16:creationId xmlns:a16="http://schemas.microsoft.com/office/drawing/2014/main" id="{BFDDAF16-14AF-A4C4-7878-BD9C52B108BA}"/>
              </a:ext>
            </a:extLst>
          </p:cNvPr>
          <p:cNvSpPr txBox="1"/>
          <p:nvPr/>
        </p:nvSpPr>
        <p:spPr>
          <a:xfrm>
            <a:off x="986365" y="1175469"/>
            <a:ext cx="10219267" cy="307777"/>
          </a:xfrm>
          <a:prstGeom prst="rect">
            <a:avLst/>
          </a:prstGeom>
          <a:noFill/>
        </p:spPr>
        <p:txBody>
          <a:bodyPr wrap="square">
            <a:spAutoFit/>
          </a:bodyPr>
          <a:lstStyle/>
          <a:p>
            <a:pPr marL="285750" indent="-285750">
              <a:buFont typeface="Arial" panose="020B0604020202020204" pitchFamily="34" charset="0"/>
              <a:buChar char="•"/>
            </a:pPr>
            <a:r>
              <a:rPr lang="en-US" sz="1400" b="0" dirty="0">
                <a:effectLst/>
              </a:rPr>
              <a:t>23 August 2019 </a:t>
            </a:r>
            <a:r>
              <a:rPr lang="en-US" sz="1400" dirty="0"/>
              <a:t>: “news”</a:t>
            </a:r>
          </a:p>
        </p:txBody>
      </p:sp>
    </p:spTree>
    <p:extLst>
      <p:ext uri="{BB962C8B-B14F-4D97-AF65-F5344CB8AC3E}">
        <p14:creationId xmlns:p14="http://schemas.microsoft.com/office/powerpoint/2010/main" val="1505854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7" name="TextBox 6">
            <a:extLst>
              <a:ext uri="{FF2B5EF4-FFF2-40B4-BE49-F238E27FC236}">
                <a16:creationId xmlns:a16="http://schemas.microsoft.com/office/drawing/2014/main" id="{BFDDAF16-14AF-A4C4-7878-BD9C52B108BA}"/>
              </a:ext>
            </a:extLst>
          </p:cNvPr>
          <p:cNvSpPr txBox="1"/>
          <p:nvPr/>
        </p:nvSpPr>
        <p:spPr>
          <a:xfrm>
            <a:off x="986365" y="1175469"/>
            <a:ext cx="10219267" cy="523220"/>
          </a:xfrm>
          <a:prstGeom prst="rect">
            <a:avLst/>
          </a:prstGeom>
          <a:noFill/>
        </p:spPr>
        <p:txBody>
          <a:bodyPr wrap="square">
            <a:spAutoFit/>
          </a:bodyPr>
          <a:lstStyle/>
          <a:p>
            <a:pPr marL="285750" indent="-285750">
              <a:buFont typeface="Arial" panose="020B0604020202020204" pitchFamily="34" charset="0"/>
              <a:buChar char="•"/>
            </a:pPr>
            <a:r>
              <a:rPr lang="en-US" sz="1400" b="0" dirty="0">
                <a:effectLst/>
              </a:rPr>
              <a:t>10 January 2020: “</a:t>
            </a:r>
            <a:r>
              <a:rPr lang="en-US" sz="1400" b="0" dirty="0" err="1">
                <a:effectLst/>
              </a:rPr>
              <a:t>worldnews</a:t>
            </a:r>
            <a:r>
              <a:rPr lang="en-US" sz="1400" b="0" dirty="0">
                <a:effectLst/>
              </a:rPr>
              <a:t>”, “</a:t>
            </a:r>
            <a:r>
              <a:rPr lang="en-US" sz="1400" b="0" dirty="0" err="1">
                <a:effectLst/>
              </a:rPr>
              <a:t>askreddit</a:t>
            </a:r>
            <a:r>
              <a:rPr lang="en-US" sz="1400" b="0" dirty="0">
                <a:effectLst/>
              </a:rPr>
              <a:t>”</a:t>
            </a:r>
          </a:p>
          <a:p>
            <a:pPr marL="742950" lvl="1" indent="-285750">
              <a:buFont typeface="Arial" panose="020B0604020202020204" pitchFamily="34" charset="0"/>
              <a:buChar char="•"/>
            </a:pPr>
            <a:endParaRPr lang="en-US" sz="1400" b="0" dirty="0">
              <a:effectLst/>
            </a:endParaRPr>
          </a:p>
        </p:txBody>
      </p:sp>
      <p:pic>
        <p:nvPicPr>
          <p:cNvPr id="6146" name="Picture 2">
            <a:extLst>
              <a:ext uri="{FF2B5EF4-FFF2-40B4-BE49-F238E27FC236}">
                <a16:creationId xmlns:a16="http://schemas.microsoft.com/office/drawing/2014/main" id="{A0E13EC2-847D-8F88-2AEB-06A594890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02638"/>
            <a:ext cx="12192000" cy="374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727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graphicFrame>
        <p:nvGraphicFramePr>
          <p:cNvPr id="4" name="Table 6">
            <a:extLst>
              <a:ext uri="{FF2B5EF4-FFF2-40B4-BE49-F238E27FC236}">
                <a16:creationId xmlns:a16="http://schemas.microsoft.com/office/drawing/2014/main" id="{97B254D2-223E-4D4E-6AC8-6B72268A1F74}"/>
              </a:ext>
            </a:extLst>
          </p:cNvPr>
          <p:cNvGraphicFramePr>
            <a:graphicFrameLocks noGrp="1"/>
          </p:cNvGraphicFramePr>
          <p:nvPr>
            <p:extLst>
              <p:ext uri="{D42A27DB-BD31-4B8C-83A1-F6EECF244321}">
                <p14:modId xmlns:p14="http://schemas.microsoft.com/office/powerpoint/2010/main" val="3367669313"/>
              </p:ext>
            </p:extLst>
          </p:nvPr>
        </p:nvGraphicFramePr>
        <p:xfrm>
          <a:off x="986365" y="1858150"/>
          <a:ext cx="10635110" cy="4693920"/>
        </p:xfrm>
        <a:graphic>
          <a:graphicData uri="http://schemas.openxmlformats.org/drawingml/2006/table">
            <a:tbl>
              <a:tblPr firstRow="1" bandRow="1">
                <a:tableStyleId>{5C22544A-7EE6-4342-B048-85BDC9FD1C3A}</a:tableStyleId>
              </a:tblPr>
              <a:tblGrid>
                <a:gridCol w="1555667">
                  <a:extLst>
                    <a:ext uri="{9D8B030D-6E8A-4147-A177-3AD203B41FA5}">
                      <a16:colId xmlns:a16="http://schemas.microsoft.com/office/drawing/2014/main" val="3488452871"/>
                    </a:ext>
                  </a:extLst>
                </a:gridCol>
                <a:gridCol w="5449824">
                  <a:extLst>
                    <a:ext uri="{9D8B030D-6E8A-4147-A177-3AD203B41FA5}">
                      <a16:colId xmlns:a16="http://schemas.microsoft.com/office/drawing/2014/main" val="1837970255"/>
                    </a:ext>
                  </a:extLst>
                </a:gridCol>
                <a:gridCol w="813816">
                  <a:extLst>
                    <a:ext uri="{9D8B030D-6E8A-4147-A177-3AD203B41FA5}">
                      <a16:colId xmlns:a16="http://schemas.microsoft.com/office/drawing/2014/main" val="3685792243"/>
                    </a:ext>
                  </a:extLst>
                </a:gridCol>
                <a:gridCol w="2815803">
                  <a:extLst>
                    <a:ext uri="{9D8B030D-6E8A-4147-A177-3AD203B41FA5}">
                      <a16:colId xmlns:a16="http://schemas.microsoft.com/office/drawing/2014/main" val="2499716339"/>
                    </a:ext>
                  </a:extLst>
                </a:gridCol>
              </a:tblGrid>
              <a:tr h="0">
                <a:tc>
                  <a:txBody>
                    <a:bodyPr/>
                    <a:lstStyle/>
                    <a:p>
                      <a:pPr algn="ctr"/>
                      <a:r>
                        <a:rPr lang="en-US" sz="1400" dirty="0" err="1"/>
                        <a:t>Comment_date</a:t>
                      </a:r>
                      <a:endParaRPr lang="en-SG" sz="1400" dirty="0"/>
                    </a:p>
                  </a:txBody>
                  <a:tcPr anchor="ctr"/>
                </a:tc>
                <a:tc>
                  <a:txBody>
                    <a:bodyPr/>
                    <a:lstStyle/>
                    <a:p>
                      <a:pPr algn="ctr"/>
                      <a:r>
                        <a:rPr lang="en-US" sz="1400" dirty="0"/>
                        <a:t>Comment</a:t>
                      </a:r>
                      <a:endParaRPr lang="en-SG" sz="1400" dirty="0"/>
                    </a:p>
                  </a:txBody>
                  <a:tcPr anchor="ctr"/>
                </a:tc>
                <a:tc>
                  <a:txBody>
                    <a:bodyPr/>
                    <a:lstStyle/>
                    <a:p>
                      <a:pPr algn="ctr"/>
                      <a:r>
                        <a:rPr lang="en-US" sz="1400" dirty="0"/>
                        <a:t>Score</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9612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0" i="0" kern="1200" dirty="0">
                          <a:solidFill>
                            <a:schemeClr val="dk1"/>
                          </a:solidFill>
                          <a:effectLst/>
                          <a:latin typeface="+mn-lt"/>
                          <a:ea typeface="+mn-ea"/>
                          <a:cs typeface="+mn-cs"/>
                        </a:rPr>
                        <a:t>2020-01-10</a:t>
                      </a:r>
                      <a:endParaRPr lang="en-SG" sz="1400" dirty="0"/>
                    </a:p>
                    <a:p>
                      <a:pPr algn="ctr"/>
                      <a:endParaRPr lang="en-SG" sz="1400" dirty="0"/>
                    </a:p>
                  </a:txBody>
                  <a:tcPr anchor="ctr"/>
                </a:tc>
                <a:tc>
                  <a:txBody>
                    <a:bodyPr/>
                    <a:lstStyle/>
                    <a:p>
                      <a:pPr algn="ctr"/>
                      <a:r>
                        <a:rPr lang="en-US" sz="1200" dirty="0"/>
                        <a:t>I find this whole how the fire started debate pointless. </a:t>
                      </a:r>
                    </a:p>
                    <a:p>
                      <a:pPr algn="ctr"/>
                      <a:endParaRPr lang="en-US" sz="1200" dirty="0"/>
                    </a:p>
                    <a:p>
                      <a:pPr algn="ctr"/>
                      <a:r>
                        <a:rPr lang="en-US" sz="1200" dirty="0"/>
                        <a:t>How the fires started is not the issue, the real issue is the fact that the fires are bigger than ever, keep burning, cause huge amounts of destruction and are not showing any signs of slowing down. These factors are driven by climate change.</a:t>
                      </a:r>
                      <a:endParaRPr lang="en-SG" sz="1200" dirty="0"/>
                    </a:p>
                  </a:txBody>
                  <a:tcPr anchor="ctr"/>
                </a:tc>
                <a:tc>
                  <a:txBody>
                    <a:bodyPr/>
                    <a:lstStyle/>
                    <a:p>
                      <a:pPr algn="ctr"/>
                      <a:r>
                        <a:rPr lang="en-US" sz="1400" dirty="0"/>
                        <a:t>2</a:t>
                      </a:r>
                      <a:r>
                        <a:rPr lang="en-SG" sz="1400" dirty="0"/>
                        <a:t>69</a:t>
                      </a:r>
                    </a:p>
                  </a:txBody>
                  <a:tcPr anchor="ctr"/>
                </a:tc>
                <a:tc rowSpan="4">
                  <a:txBody>
                    <a:bodyPr/>
                    <a:lstStyle/>
                    <a:p>
                      <a:pPr marL="0" indent="0" algn="ctr">
                        <a:buFontTx/>
                        <a:buNone/>
                      </a:pPr>
                      <a:r>
                        <a:rPr lang="en-US" sz="1400" b="1" dirty="0"/>
                        <a:t>Australia Bushfires</a:t>
                      </a:r>
                    </a:p>
                    <a:p>
                      <a:pPr marL="285750" indent="-285750" algn="ctr">
                        <a:buFont typeface="Arial" panose="020B0604020202020204" pitchFamily="34" charset="0"/>
                        <a:buChar char="•"/>
                      </a:pPr>
                      <a:r>
                        <a:rPr lang="en-US" sz="1400" b="0" dirty="0"/>
                        <a:t>Might have been caused by human activity (arson) but exacerbated by ideal conditions like drought, strong winds</a:t>
                      </a:r>
                    </a:p>
                    <a:p>
                      <a:pPr marL="285750" indent="-285750" algn="ctr">
                        <a:buFont typeface="Arial" panose="020B0604020202020204" pitchFamily="34" charset="0"/>
                        <a:buChar char="•"/>
                      </a:pPr>
                      <a:r>
                        <a:rPr lang="en-US" sz="1400" b="0" dirty="0"/>
                        <a:t>News Corp’s coverage criticized for promoting misinformation downplaying climate change's role and instead emphasizing arson as a cause, diverting attention from the underlying crisis.</a:t>
                      </a:r>
                    </a:p>
                    <a:p>
                      <a:pPr marL="285750" indent="-285750" algn="ctr">
                        <a:buFont typeface="Arial" panose="020B0604020202020204" pitchFamily="34" charset="0"/>
                        <a:buChar char="•"/>
                      </a:pPr>
                      <a:r>
                        <a:rPr lang="en-US" sz="1400" dirty="0"/>
                        <a:t>Received international attention and aid</a:t>
                      </a:r>
                      <a:endParaRPr lang="en-SG" sz="1400" b="0" dirty="0"/>
                    </a:p>
                  </a:txBody>
                  <a:tcPr anchor="ctr"/>
                </a:tc>
                <a:extLst>
                  <a:ext uri="{0D108BD9-81ED-4DB2-BD59-A6C34878D82A}">
                    <a16:rowId xmlns:a16="http://schemas.microsoft.com/office/drawing/2014/main" val="919231440"/>
                  </a:ext>
                </a:extLst>
              </a:tr>
              <a:tr h="9612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0" i="0" kern="1200" dirty="0">
                          <a:solidFill>
                            <a:schemeClr val="dk1"/>
                          </a:solidFill>
                          <a:effectLst/>
                          <a:latin typeface="+mn-lt"/>
                          <a:ea typeface="+mn-ea"/>
                          <a:cs typeface="+mn-cs"/>
                        </a:rPr>
                        <a:t>2020-01-10</a:t>
                      </a:r>
                      <a:endParaRPr lang="en-SG" sz="1400" dirty="0"/>
                    </a:p>
                  </a:txBody>
                  <a:tcPr anchor="ctr"/>
                </a:tc>
                <a:tc>
                  <a:txBody>
                    <a:bodyPr/>
                    <a:lstStyle/>
                    <a:p>
                      <a:pPr algn="ctr"/>
                      <a:r>
                        <a:rPr lang="en-US" sz="1200" dirty="0"/>
                        <a:t>For one (very important and impactful) thing, (Australia government) </a:t>
                      </a:r>
                      <a:r>
                        <a:rPr lang="en-US" sz="1200" dirty="0">
                          <a:hlinkClick r:id="rId3"/>
                        </a:rPr>
                        <a:t>cut funding to the fire services</a:t>
                      </a:r>
                      <a:r>
                        <a:rPr lang="en-US" sz="1200" dirty="0"/>
                        <a:t>. </a:t>
                      </a:r>
                    </a:p>
                    <a:p>
                      <a:pPr algn="ctr"/>
                      <a:endParaRPr lang="en-US" sz="1200" dirty="0"/>
                    </a:p>
                    <a:p>
                      <a:pPr algn="ctr"/>
                      <a:r>
                        <a:rPr lang="en-US" sz="1200" dirty="0"/>
                        <a:t>Not to mention Morrison took a holiday to Hawaii while our country was burning. There are news clips of him visiting a few towns after returning, the local people hate him, they berate him to his face, refuse to shake his hand etc. </a:t>
                      </a:r>
                    </a:p>
                  </a:txBody>
                  <a:tcPr anchor="ctr"/>
                </a:tc>
                <a:tc>
                  <a:txBody>
                    <a:bodyPr/>
                    <a:lstStyle/>
                    <a:p>
                      <a:pPr algn="ctr"/>
                      <a:r>
                        <a:rPr lang="en-US" sz="1400" dirty="0"/>
                        <a:t>371</a:t>
                      </a:r>
                      <a:endParaRPr lang="en-SG" sz="1400" dirty="0"/>
                    </a:p>
                  </a:txBody>
                  <a:tcPr anchor="ctr"/>
                </a:tc>
                <a:tc vMerge="1">
                  <a:txBody>
                    <a:bodyPr/>
                    <a:lstStyle/>
                    <a:p>
                      <a:endParaRPr lang="en-SG"/>
                    </a:p>
                  </a:txBody>
                  <a:tcPr/>
                </a:tc>
                <a:extLst>
                  <a:ext uri="{0D108BD9-81ED-4DB2-BD59-A6C34878D82A}">
                    <a16:rowId xmlns:a16="http://schemas.microsoft.com/office/drawing/2014/main" val="162839563"/>
                  </a:ext>
                </a:extLst>
              </a:tr>
              <a:tr h="837905">
                <a:tc>
                  <a:txBody>
                    <a:bodyPr/>
                    <a:lstStyle/>
                    <a:p>
                      <a:pPr algn="ctr"/>
                      <a:r>
                        <a:rPr lang="en-SG" sz="1400" b="0" i="0" kern="1200" dirty="0">
                          <a:solidFill>
                            <a:schemeClr val="dk1"/>
                          </a:solidFill>
                          <a:effectLst/>
                          <a:latin typeface="+mn-lt"/>
                          <a:ea typeface="+mn-ea"/>
                          <a:cs typeface="+mn-cs"/>
                        </a:rPr>
                        <a:t>2020-01-10</a:t>
                      </a:r>
                      <a:endParaRPr lang="en-SG" sz="1400" dirty="0"/>
                    </a:p>
                  </a:txBody>
                  <a:tcPr anchor="ctr"/>
                </a:tc>
                <a:tc>
                  <a:txBody>
                    <a:bodyPr/>
                    <a:lstStyle/>
                    <a:p>
                      <a:pPr algn="ctr"/>
                      <a:r>
                        <a:rPr lang="en-US" sz="1200" dirty="0"/>
                        <a:t>Yesterday (Trump) </a:t>
                      </a:r>
                      <a:r>
                        <a:rPr lang="en-US" sz="1200" dirty="0">
                          <a:hlinkClick r:id="rId4"/>
                        </a:rPr>
                        <a:t>made new rules to allow the government to ignore climate change in deciding on major projects </a:t>
                      </a:r>
                      <a:br>
                        <a:rPr lang="en-US" sz="1200" dirty="0"/>
                      </a:br>
                      <a:endParaRPr lang="en-US" sz="1200" dirty="0"/>
                    </a:p>
                    <a:p>
                      <a:pPr algn="ctr"/>
                      <a:r>
                        <a:rPr lang="en-US" sz="1200" dirty="0"/>
                        <a:t>And yesterday he finally admitted that climate change is </a:t>
                      </a:r>
                      <a:r>
                        <a:rPr lang="en-US" sz="1200" dirty="0">
                          <a:hlinkClick r:id="rId5"/>
                        </a:rPr>
                        <a:t>"serious" and "nothing is a hoax"</a:t>
                      </a:r>
                      <a:endParaRPr lang="en-SG" sz="1200" b="0" dirty="0"/>
                    </a:p>
                  </a:txBody>
                  <a:tcPr anchor="ctr"/>
                </a:tc>
                <a:tc>
                  <a:txBody>
                    <a:bodyPr/>
                    <a:lstStyle/>
                    <a:p>
                      <a:pPr algn="ctr"/>
                      <a:r>
                        <a:rPr lang="en-US" sz="1400" dirty="0"/>
                        <a:t>2223</a:t>
                      </a:r>
                      <a:endParaRPr lang="en-SG" sz="1400" dirty="0"/>
                    </a:p>
                  </a:txBody>
                  <a:tcPr anchor="ctr"/>
                </a:tc>
                <a:tc vMerge="1">
                  <a:txBody>
                    <a:bodyPr/>
                    <a:lstStyle/>
                    <a:p>
                      <a:pPr algn="ctr"/>
                      <a:r>
                        <a:rPr lang="en-US" sz="1400" b="1" dirty="0"/>
                        <a:t>Malthusians</a:t>
                      </a:r>
                    </a:p>
                    <a:p>
                      <a:pPr algn="ctr"/>
                      <a:r>
                        <a:rPr lang="en-US" sz="1400" b="0" dirty="0"/>
                        <a:t>Malthus or to his theory that population tends to increase at a faster rate than its means of subsistence and that unless it is checked by moral restraint or by disease, famine, war, or other disaster widespread poverty and degradation inevitably result.</a:t>
                      </a:r>
                      <a:endParaRPr lang="en-SG" sz="1400" b="0" dirty="0"/>
                    </a:p>
                  </a:txBody>
                  <a:tcPr anchor="ctr"/>
                </a:tc>
                <a:extLst>
                  <a:ext uri="{0D108BD9-81ED-4DB2-BD59-A6C34878D82A}">
                    <a16:rowId xmlns:a16="http://schemas.microsoft.com/office/drawing/2014/main" val="4088419695"/>
                  </a:ext>
                </a:extLst>
              </a:tr>
              <a:tr h="837905">
                <a:tc>
                  <a:txBody>
                    <a:bodyPr/>
                    <a:lstStyle/>
                    <a:p>
                      <a:pPr algn="ctr"/>
                      <a:r>
                        <a:rPr lang="en-SG" sz="1400" b="0" i="0" kern="1200" dirty="0">
                          <a:solidFill>
                            <a:schemeClr val="dk1"/>
                          </a:solidFill>
                          <a:effectLst/>
                          <a:latin typeface="+mn-lt"/>
                          <a:ea typeface="+mn-ea"/>
                          <a:cs typeface="+mn-cs"/>
                        </a:rPr>
                        <a:t>2020-01-10</a:t>
                      </a:r>
                      <a:endParaRPr lang="en-SG" sz="1400" dirty="0"/>
                    </a:p>
                  </a:txBody>
                  <a:tcPr anchor="ctr"/>
                </a:tc>
                <a:tc>
                  <a:txBody>
                    <a:bodyPr/>
                    <a:lstStyle/>
                    <a:p>
                      <a:pPr algn="ctr"/>
                      <a:r>
                        <a:rPr lang="en-US" sz="1200" dirty="0"/>
                        <a:t>"No, no. Not all </a:t>
                      </a:r>
                      <a:r>
                        <a:rPr lang="en-US" sz="1200" dirty="0" err="1"/>
                        <a:t>all</a:t>
                      </a:r>
                      <a:r>
                        <a:rPr lang="en-US" sz="1200" dirty="0"/>
                        <a:t>. Nothing's a hoax. ... It's a very serious subject. The environment is very important to me. I'm a big believer in that word, the environment ... I want clean air, I want clean water. I also want jobs, though.“</a:t>
                      </a:r>
                    </a:p>
                    <a:p>
                      <a:pPr algn="ctr"/>
                      <a:endParaRPr lang="en-US" sz="1200" dirty="0"/>
                    </a:p>
                    <a:p>
                      <a:pPr algn="ctr"/>
                      <a:r>
                        <a:rPr lang="en-US" sz="1200" dirty="0"/>
                        <a:t>Translation: climate change is real, and very serious. I just like money more than a livable planet.</a:t>
                      </a:r>
                      <a:endParaRPr lang="en-SG" sz="1200" dirty="0"/>
                    </a:p>
                  </a:txBody>
                  <a:tcPr anchor="ctr"/>
                </a:tc>
                <a:tc>
                  <a:txBody>
                    <a:bodyPr/>
                    <a:lstStyle/>
                    <a:p>
                      <a:pPr algn="ctr"/>
                      <a:r>
                        <a:rPr lang="en-US" sz="1400" dirty="0"/>
                        <a:t>4264</a:t>
                      </a:r>
                      <a:endParaRPr lang="en-SG" sz="1400" dirty="0"/>
                    </a:p>
                  </a:txBody>
                  <a:tcPr anchor="ctr"/>
                </a:tc>
                <a:tc vMerge="1">
                  <a:txBody>
                    <a:bodyPr/>
                    <a:lstStyle/>
                    <a:p>
                      <a:pPr marL="0" indent="0" algn="ctr">
                        <a:buFontTx/>
                        <a:buNone/>
                      </a:pPr>
                      <a:endParaRPr lang="en-SG" sz="1400" b="0" dirty="0"/>
                    </a:p>
                  </a:txBody>
                  <a:tcPr anchor="ctr"/>
                </a:tc>
                <a:extLst>
                  <a:ext uri="{0D108BD9-81ED-4DB2-BD59-A6C34878D82A}">
                    <a16:rowId xmlns:a16="http://schemas.microsoft.com/office/drawing/2014/main" val="908508826"/>
                  </a:ext>
                </a:extLst>
              </a:tr>
            </a:tbl>
          </a:graphicData>
        </a:graphic>
      </p:graphicFrame>
      <p:sp>
        <p:nvSpPr>
          <p:cNvPr id="7" name="TextBox 6">
            <a:extLst>
              <a:ext uri="{FF2B5EF4-FFF2-40B4-BE49-F238E27FC236}">
                <a16:creationId xmlns:a16="http://schemas.microsoft.com/office/drawing/2014/main" id="{BFDDAF16-14AF-A4C4-7878-BD9C52B108BA}"/>
              </a:ext>
            </a:extLst>
          </p:cNvPr>
          <p:cNvSpPr txBox="1"/>
          <p:nvPr/>
        </p:nvSpPr>
        <p:spPr>
          <a:xfrm>
            <a:off x="986365" y="1175469"/>
            <a:ext cx="10219267" cy="307777"/>
          </a:xfrm>
          <a:prstGeom prst="rect">
            <a:avLst/>
          </a:prstGeom>
          <a:noFill/>
        </p:spPr>
        <p:txBody>
          <a:bodyPr wrap="square">
            <a:spAutoFit/>
          </a:bodyPr>
          <a:lstStyle/>
          <a:p>
            <a:pPr marL="285750" indent="-285750">
              <a:buFont typeface="Arial" panose="020B0604020202020204" pitchFamily="34" charset="0"/>
              <a:buChar char="•"/>
            </a:pPr>
            <a:r>
              <a:rPr lang="en-US" sz="1400" b="0" dirty="0">
                <a:effectLst/>
              </a:rPr>
              <a:t>10 January 2020</a:t>
            </a:r>
            <a:r>
              <a:rPr lang="en-US" sz="1400" dirty="0"/>
              <a:t>: </a:t>
            </a:r>
            <a:r>
              <a:rPr lang="en-US" sz="1400" b="0" dirty="0">
                <a:effectLst/>
              </a:rPr>
              <a:t>“</a:t>
            </a:r>
            <a:r>
              <a:rPr lang="en-US" sz="1400" b="0" dirty="0" err="1">
                <a:effectLst/>
              </a:rPr>
              <a:t>worldnews</a:t>
            </a:r>
            <a:r>
              <a:rPr lang="en-US" sz="1400" b="0" dirty="0">
                <a:effectLst/>
              </a:rPr>
              <a:t>”, “</a:t>
            </a:r>
            <a:r>
              <a:rPr lang="en-US" sz="1400" b="0" dirty="0" err="1">
                <a:effectLst/>
              </a:rPr>
              <a:t>askreddit</a:t>
            </a:r>
            <a:r>
              <a:rPr lang="en-US" sz="1400" b="0" dirty="0">
                <a:effectLst/>
              </a:rPr>
              <a:t>”</a:t>
            </a:r>
          </a:p>
        </p:txBody>
      </p:sp>
      <p:graphicFrame>
        <p:nvGraphicFramePr>
          <p:cNvPr id="3" name="Table 2">
            <a:extLst>
              <a:ext uri="{FF2B5EF4-FFF2-40B4-BE49-F238E27FC236}">
                <a16:creationId xmlns:a16="http://schemas.microsoft.com/office/drawing/2014/main" id="{22CF9D26-3AE3-2971-8C67-541FF59CA0E4}"/>
              </a:ext>
            </a:extLst>
          </p:cNvPr>
          <p:cNvGraphicFramePr>
            <a:graphicFrameLocks noGrp="1"/>
          </p:cNvGraphicFramePr>
          <p:nvPr>
            <p:extLst>
              <p:ext uri="{D42A27DB-BD31-4B8C-83A1-F6EECF244321}">
                <p14:modId xmlns:p14="http://schemas.microsoft.com/office/powerpoint/2010/main" val="132928513"/>
              </p:ext>
            </p:extLst>
          </p:nvPr>
        </p:nvGraphicFramePr>
        <p:xfrm>
          <a:off x="992225" y="1452468"/>
          <a:ext cx="10629250" cy="298372"/>
        </p:xfrm>
        <a:graphic>
          <a:graphicData uri="http://schemas.openxmlformats.org/drawingml/2006/table">
            <a:tbl>
              <a:tblPr/>
              <a:tblGrid>
                <a:gridCol w="1736570">
                  <a:extLst>
                    <a:ext uri="{9D8B030D-6E8A-4147-A177-3AD203B41FA5}">
                      <a16:colId xmlns:a16="http://schemas.microsoft.com/office/drawing/2014/main" val="1857428490"/>
                    </a:ext>
                  </a:extLst>
                </a:gridCol>
                <a:gridCol w="8892680">
                  <a:extLst>
                    <a:ext uri="{9D8B030D-6E8A-4147-A177-3AD203B41FA5}">
                      <a16:colId xmlns:a16="http://schemas.microsoft.com/office/drawing/2014/main" val="61662785"/>
                    </a:ext>
                  </a:extLst>
                </a:gridCol>
              </a:tblGrid>
              <a:tr h="298372">
                <a:tc>
                  <a:txBody>
                    <a:bodyPr/>
                    <a:lstStyle/>
                    <a:p>
                      <a:pPr algn="ctr"/>
                      <a:r>
                        <a:rPr lang="en-SG" sz="1200" dirty="0">
                          <a:solidFill>
                            <a:srgbClr val="C49E12"/>
                          </a:solidFill>
                          <a:effectLst/>
                        </a:rPr>
                        <a:t>December 26, 2019</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tc>
                  <a:txBody>
                    <a:bodyPr/>
                    <a:lstStyle/>
                    <a:p>
                      <a:r>
                        <a:rPr lang="en-US" sz="1200" dirty="0">
                          <a:solidFill>
                            <a:srgbClr val="C49E12"/>
                          </a:solidFill>
                          <a:effectLst/>
                        </a:rPr>
                        <a:t>Australia experiences devastating bushfires, causing widespread destruction and loss of wildlife.</a:t>
                      </a:r>
                    </a:p>
                  </a:txBody>
                  <a:tcPr marL="6660" marR="6660" marT="3330" marB="3330" anchor="ctr">
                    <a:lnL w="9525" cap="flat" cmpd="sng" algn="ctr">
                      <a:solidFill>
                        <a:srgbClr val="D5D3D1"/>
                      </a:solidFill>
                      <a:prstDash val="solid"/>
                      <a:round/>
                      <a:headEnd type="none" w="med" len="med"/>
                      <a:tailEnd type="none" w="med" len="med"/>
                    </a:lnL>
                    <a:lnR w="9525" cap="flat" cmpd="sng" algn="ctr">
                      <a:solidFill>
                        <a:srgbClr val="D5D3D1"/>
                      </a:solidFill>
                      <a:prstDash val="solid"/>
                      <a:round/>
                      <a:headEnd type="none" w="med" len="med"/>
                      <a:tailEnd type="none" w="med" len="med"/>
                    </a:lnR>
                    <a:lnT w="9525" cap="flat" cmpd="sng" algn="ctr">
                      <a:solidFill>
                        <a:srgbClr val="D5D3D1"/>
                      </a:solidFill>
                      <a:prstDash val="solid"/>
                      <a:round/>
                      <a:headEnd type="none" w="med" len="med"/>
                      <a:tailEnd type="none" w="med" len="med"/>
                    </a:lnT>
                    <a:lnB w="9525" cap="flat" cmpd="sng" algn="ctr">
                      <a:solidFill>
                        <a:srgbClr val="D5D3D1"/>
                      </a:solidFill>
                      <a:prstDash val="solid"/>
                      <a:round/>
                      <a:headEnd type="none" w="med" len="med"/>
                      <a:tailEnd type="none" w="med" len="med"/>
                    </a:lnB>
                    <a:solidFill>
                      <a:srgbClr val="FFFFFF"/>
                    </a:solidFill>
                  </a:tcPr>
                </a:tc>
                <a:extLst>
                  <a:ext uri="{0D108BD9-81ED-4DB2-BD59-A6C34878D82A}">
                    <a16:rowId xmlns:a16="http://schemas.microsoft.com/office/drawing/2014/main" val="1391366195"/>
                  </a:ext>
                </a:extLst>
              </a:tr>
            </a:tbl>
          </a:graphicData>
        </a:graphic>
      </p:graphicFrame>
    </p:spTree>
    <p:extLst>
      <p:ext uri="{BB962C8B-B14F-4D97-AF65-F5344CB8AC3E}">
        <p14:creationId xmlns:p14="http://schemas.microsoft.com/office/powerpoint/2010/main" val="1977311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FAAEA21-085C-8A86-D456-1639382DF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9330"/>
            <a:ext cx="12192000" cy="3984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cxnSp>
        <p:nvCxnSpPr>
          <p:cNvPr id="6" name="Straight Arrow Connector 5">
            <a:extLst>
              <a:ext uri="{FF2B5EF4-FFF2-40B4-BE49-F238E27FC236}">
                <a16:creationId xmlns:a16="http://schemas.microsoft.com/office/drawing/2014/main" id="{9E8A28AE-65C0-FA86-67CA-C18CD270DFA7}"/>
              </a:ext>
            </a:extLst>
          </p:cNvPr>
          <p:cNvCxnSpPr/>
          <p:nvPr/>
        </p:nvCxnSpPr>
        <p:spPr>
          <a:xfrm>
            <a:off x="2681654" y="2499477"/>
            <a:ext cx="8370277" cy="202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602D66E-3AF1-0338-0C16-634F2542D1CA}"/>
              </a:ext>
            </a:extLst>
          </p:cNvPr>
          <p:cNvCxnSpPr/>
          <p:nvPr/>
        </p:nvCxnSpPr>
        <p:spPr>
          <a:xfrm>
            <a:off x="2681653" y="2654449"/>
            <a:ext cx="8370277" cy="202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6065B82-B2D4-962F-40B8-AE00E46F5FD6}"/>
              </a:ext>
            </a:extLst>
          </p:cNvPr>
          <p:cNvCxnSpPr/>
          <p:nvPr/>
        </p:nvCxnSpPr>
        <p:spPr>
          <a:xfrm>
            <a:off x="2681652" y="2809421"/>
            <a:ext cx="8370277" cy="202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214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graphicFrame>
        <p:nvGraphicFramePr>
          <p:cNvPr id="4" name="Table 6">
            <a:extLst>
              <a:ext uri="{FF2B5EF4-FFF2-40B4-BE49-F238E27FC236}">
                <a16:creationId xmlns:a16="http://schemas.microsoft.com/office/drawing/2014/main" id="{97B254D2-223E-4D4E-6AC8-6B72268A1F74}"/>
              </a:ext>
            </a:extLst>
          </p:cNvPr>
          <p:cNvGraphicFramePr>
            <a:graphicFrameLocks noGrp="1"/>
          </p:cNvGraphicFramePr>
          <p:nvPr>
            <p:extLst>
              <p:ext uri="{D42A27DB-BD31-4B8C-83A1-F6EECF244321}">
                <p14:modId xmlns:p14="http://schemas.microsoft.com/office/powerpoint/2010/main" val="2106389089"/>
              </p:ext>
            </p:extLst>
          </p:nvPr>
        </p:nvGraphicFramePr>
        <p:xfrm>
          <a:off x="986365" y="1175469"/>
          <a:ext cx="10635110" cy="5242560"/>
        </p:xfrm>
        <a:graphic>
          <a:graphicData uri="http://schemas.openxmlformats.org/drawingml/2006/table">
            <a:tbl>
              <a:tblPr firstRow="1" bandRow="1">
                <a:tableStyleId>{5C22544A-7EE6-4342-B048-85BDC9FD1C3A}</a:tableStyleId>
              </a:tblPr>
              <a:tblGrid>
                <a:gridCol w="1555667">
                  <a:extLst>
                    <a:ext uri="{9D8B030D-6E8A-4147-A177-3AD203B41FA5}">
                      <a16:colId xmlns:a16="http://schemas.microsoft.com/office/drawing/2014/main" val="3488452871"/>
                    </a:ext>
                  </a:extLst>
                </a:gridCol>
                <a:gridCol w="5449824">
                  <a:extLst>
                    <a:ext uri="{9D8B030D-6E8A-4147-A177-3AD203B41FA5}">
                      <a16:colId xmlns:a16="http://schemas.microsoft.com/office/drawing/2014/main" val="1837970255"/>
                    </a:ext>
                  </a:extLst>
                </a:gridCol>
                <a:gridCol w="813816">
                  <a:extLst>
                    <a:ext uri="{9D8B030D-6E8A-4147-A177-3AD203B41FA5}">
                      <a16:colId xmlns:a16="http://schemas.microsoft.com/office/drawing/2014/main" val="3685792243"/>
                    </a:ext>
                  </a:extLst>
                </a:gridCol>
                <a:gridCol w="2815803">
                  <a:extLst>
                    <a:ext uri="{9D8B030D-6E8A-4147-A177-3AD203B41FA5}">
                      <a16:colId xmlns:a16="http://schemas.microsoft.com/office/drawing/2014/main" val="2499716339"/>
                    </a:ext>
                  </a:extLst>
                </a:gridCol>
              </a:tblGrid>
              <a:tr h="0">
                <a:tc>
                  <a:txBody>
                    <a:bodyPr/>
                    <a:lstStyle/>
                    <a:p>
                      <a:pPr algn="ctr"/>
                      <a:r>
                        <a:rPr lang="en-US" sz="1400" dirty="0" err="1"/>
                        <a:t>Comment_date</a:t>
                      </a:r>
                      <a:endParaRPr lang="en-SG" sz="1400" dirty="0"/>
                    </a:p>
                  </a:txBody>
                  <a:tcPr anchor="ctr"/>
                </a:tc>
                <a:tc>
                  <a:txBody>
                    <a:bodyPr/>
                    <a:lstStyle/>
                    <a:p>
                      <a:pPr algn="ctr"/>
                      <a:r>
                        <a:rPr lang="en-US" sz="1400" dirty="0"/>
                        <a:t>Comment</a:t>
                      </a:r>
                      <a:endParaRPr lang="en-SG" sz="1400" dirty="0"/>
                    </a:p>
                  </a:txBody>
                  <a:tcPr anchor="ctr"/>
                </a:tc>
                <a:tc>
                  <a:txBody>
                    <a:bodyPr/>
                    <a:lstStyle/>
                    <a:p>
                      <a:pPr algn="ctr"/>
                      <a:r>
                        <a:rPr lang="en-US" sz="1400" dirty="0"/>
                        <a:t>Score</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0" i="0" kern="1200" dirty="0">
                          <a:solidFill>
                            <a:schemeClr val="dk1"/>
                          </a:solidFill>
                          <a:effectLst/>
                          <a:latin typeface="+mn-lt"/>
                          <a:ea typeface="+mn-ea"/>
                          <a:cs typeface="+mn-cs"/>
                        </a:rPr>
                        <a:t>2019-09-19</a:t>
                      </a:r>
                      <a:endParaRPr lang="en-SG" sz="1400" dirty="0"/>
                    </a:p>
                  </a:txBody>
                  <a:tcPr anchor="ctr"/>
                </a:tc>
                <a:tc>
                  <a:txBody>
                    <a:bodyPr/>
                    <a:lstStyle/>
                    <a:p>
                      <a:pPr algn="ctr"/>
                      <a:r>
                        <a:rPr lang="en-US" sz="1200" dirty="0"/>
                        <a:t>We should rewrite our immigration laws so that there is a safe, orderly and quick path to come to this country to work, to go to school, to join your family, to flee persecution or violence or disaster. </a:t>
                      </a:r>
                    </a:p>
                    <a:p>
                      <a:pPr algn="ctr"/>
                      <a:endParaRPr lang="en-US" sz="1200" dirty="0"/>
                    </a:p>
                    <a:p>
                      <a:pPr algn="ctr"/>
                      <a:r>
                        <a:rPr lang="en-US" sz="1200" dirty="0"/>
                        <a:t>We should never again criminally prosecute anyone seeking asylum or refuge; never separate another child from her family; never use immigration enforcement as a tool to breakup families or terrorize communities within the United States. </a:t>
                      </a:r>
                    </a:p>
                    <a:p>
                      <a:pPr algn="ctr"/>
                      <a:endParaRPr lang="en-US" sz="1200" dirty="0"/>
                    </a:p>
                    <a:p>
                      <a:pPr algn="ctr"/>
                      <a:r>
                        <a:rPr lang="en-US" sz="1200" dirty="0"/>
                        <a:t>We should work with the people of those countries - like El Salvador, Guatemala, Honduras — that are producing so many refugees to reduce violence, mitigate the effects of climate change and drought, and ensure that they have don’t have to make a 2,000+ mile journey to this country.</a:t>
                      </a:r>
                    </a:p>
                    <a:p>
                      <a:pPr algn="ctr"/>
                      <a:endParaRPr lang="en-US" sz="1200" dirty="0"/>
                    </a:p>
                    <a:p>
                      <a:pPr algn="ctr"/>
                      <a:r>
                        <a:rPr lang="en-US" sz="1200" dirty="0"/>
                        <a:t> We should legalize millions who are already here, starting with the more than 1m dreamers, make them </a:t>
                      </a:r>
                      <a:r>
                        <a:rPr lang="en-US" sz="1200" dirty="0" err="1"/>
                        <a:t>u.s.</a:t>
                      </a:r>
                      <a:r>
                        <a:rPr lang="en-US" sz="1200" dirty="0"/>
                        <a:t> citizens.</a:t>
                      </a:r>
                    </a:p>
                    <a:p>
                      <a:pPr algn="ctr"/>
                      <a:endParaRPr lang="en-US" sz="1200" dirty="0"/>
                    </a:p>
                    <a:p>
                      <a:pPr algn="ctr"/>
                      <a:r>
                        <a:rPr lang="en-US" sz="1200" dirty="0"/>
                        <a:t>And then, accomplishing all of this, we should expect that anyone coming to this country follows our laws and respects our borders.</a:t>
                      </a:r>
                      <a:endParaRPr lang="en-SG" sz="1200" dirty="0"/>
                    </a:p>
                  </a:txBody>
                  <a:tcPr anchor="ctr"/>
                </a:tc>
                <a:tc>
                  <a:txBody>
                    <a:bodyPr/>
                    <a:lstStyle/>
                    <a:p>
                      <a:pPr algn="ctr"/>
                      <a:r>
                        <a:rPr lang="en-US" sz="1400" dirty="0"/>
                        <a:t>-2379</a:t>
                      </a:r>
                      <a:endParaRPr lang="en-SG" sz="1400" dirty="0"/>
                    </a:p>
                  </a:txBody>
                  <a:tcPr anchor="ctr"/>
                </a:tc>
                <a:tc>
                  <a:txBody>
                    <a:bodyPr/>
                    <a:lstStyle/>
                    <a:p>
                      <a:pPr marL="0" indent="0" algn="ctr">
                        <a:buFontTx/>
                        <a:buNone/>
                      </a:pPr>
                      <a:r>
                        <a:rPr lang="en-SG" sz="1200" b="1" dirty="0"/>
                        <a:t>Robert Francis "</a:t>
                      </a:r>
                      <a:r>
                        <a:rPr lang="en-SG" sz="1200" b="1" dirty="0" err="1"/>
                        <a:t>Beto</a:t>
                      </a:r>
                      <a:r>
                        <a:rPr lang="en-SG" sz="1200" b="1" dirty="0"/>
                        <a:t>" O'Rourke</a:t>
                      </a:r>
                    </a:p>
                    <a:p>
                      <a:pPr marL="285750" indent="-285750" algn="ctr">
                        <a:buFont typeface="Arial" panose="020B0604020202020204" pitchFamily="34" charset="0"/>
                        <a:buChar char="•"/>
                      </a:pPr>
                      <a:r>
                        <a:rPr lang="en-US" sz="1200" b="0" dirty="0"/>
                        <a:t>U.S. representative for Texas, 2013 - 2019</a:t>
                      </a:r>
                    </a:p>
                    <a:p>
                      <a:pPr marL="285750" indent="-285750" algn="ctr">
                        <a:buFont typeface="Arial" panose="020B0604020202020204" pitchFamily="34" charset="0"/>
                        <a:buChar char="•"/>
                      </a:pPr>
                      <a:r>
                        <a:rPr lang="en-US" sz="1200" b="0" dirty="0"/>
                        <a:t>Ran for presidential elections 2020</a:t>
                      </a:r>
                    </a:p>
                    <a:p>
                      <a:pPr marL="285750" indent="-285750" algn="ctr">
                        <a:buFont typeface="Arial" panose="020B0604020202020204" pitchFamily="34" charset="0"/>
                        <a:buChar char="•"/>
                      </a:pPr>
                      <a:r>
                        <a:rPr lang="en-US" sz="1200" b="0" dirty="0"/>
                        <a:t>Held an “AMA”</a:t>
                      </a:r>
                    </a:p>
                    <a:p>
                      <a:pPr marL="285750" indent="-285750" algn="ctr">
                        <a:buFont typeface="Arial" panose="020B0604020202020204" pitchFamily="34" charset="0"/>
                        <a:buChar char="•"/>
                      </a:pPr>
                      <a:endParaRPr lang="en-US" sz="1200" b="0" dirty="0"/>
                    </a:p>
                    <a:p>
                      <a:pPr marL="285750" indent="-285750" algn="ctr">
                        <a:buFont typeface="Arial" panose="020B0604020202020204" pitchFamily="34" charset="0"/>
                        <a:buChar char="•"/>
                      </a:pPr>
                      <a:r>
                        <a:rPr lang="en-US" sz="1200" b="0" dirty="0"/>
                        <a:t>His comment poorly received and offended many</a:t>
                      </a:r>
                      <a:endParaRPr lang="en-SG" sz="1200" b="0" dirty="0"/>
                    </a:p>
                  </a:txBody>
                  <a:tcPr anchor="ctr"/>
                </a:tc>
                <a:extLst>
                  <a:ext uri="{0D108BD9-81ED-4DB2-BD59-A6C34878D82A}">
                    <a16:rowId xmlns:a16="http://schemas.microsoft.com/office/drawing/2014/main" val="919231440"/>
                  </a:ext>
                </a:extLst>
              </a:tr>
              <a:tr h="15230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0" i="0" kern="1200" dirty="0">
                          <a:solidFill>
                            <a:schemeClr val="dk1"/>
                          </a:solidFill>
                          <a:effectLst/>
                          <a:latin typeface="+mn-lt"/>
                          <a:ea typeface="+mn-ea"/>
                          <a:cs typeface="+mn-cs"/>
                        </a:rPr>
                        <a:t>2019-09-18</a:t>
                      </a:r>
                      <a:endParaRPr lang="en-SG" sz="1400" dirty="0"/>
                    </a:p>
                  </a:txBody>
                  <a:tcPr anchor="ctr"/>
                </a:tc>
                <a:tc>
                  <a:txBody>
                    <a:bodyPr/>
                    <a:lstStyle/>
                    <a:p>
                      <a:pPr algn="ctr"/>
                      <a:r>
                        <a:rPr lang="en-US" sz="1200" dirty="0"/>
                        <a:t>Do you people think climate change is just </a:t>
                      </a:r>
                      <a:r>
                        <a:rPr lang="en-US" sz="1200" dirty="0" err="1"/>
                        <a:t>gonna</a:t>
                      </a:r>
                      <a:r>
                        <a:rPr lang="en-US" sz="1200" dirty="0"/>
                        <a:t> explode the world in 10 years or something? Posts like this are always so dramatic.</a:t>
                      </a:r>
                    </a:p>
                  </a:txBody>
                  <a:tcPr anchor="ctr"/>
                </a:tc>
                <a:tc>
                  <a:txBody>
                    <a:bodyPr/>
                    <a:lstStyle/>
                    <a:p>
                      <a:pPr algn="ctr"/>
                      <a:r>
                        <a:rPr lang="en-US" sz="1400" dirty="0"/>
                        <a:t>-928</a:t>
                      </a:r>
                      <a:endParaRPr lang="en-SG" sz="1400" dirty="0"/>
                    </a:p>
                  </a:txBody>
                  <a:tcPr anchor="ctr"/>
                </a:tc>
                <a:tc>
                  <a:txBody>
                    <a:bodyPr/>
                    <a:lstStyle/>
                    <a:p>
                      <a:pPr algn="ctr"/>
                      <a:r>
                        <a:rPr lang="en-US" sz="1200" b="1" dirty="0"/>
                        <a:t>Greta Thunberg</a:t>
                      </a:r>
                    </a:p>
                    <a:p>
                      <a:pPr marL="285750" indent="-285750" algn="ctr">
                        <a:buFont typeface="Arial" panose="020B0604020202020204" pitchFamily="34" charset="0"/>
                        <a:buChar char="•"/>
                      </a:pPr>
                      <a:r>
                        <a:rPr lang="en-US" sz="1200" dirty="0"/>
                        <a:t>The post was on Swedish Climate Activist Greta Thunberg rejecting the USA Senate Climate Change Task Force’s praises - “Don’t invite us here to tell us how inspiring we are without doing anything about it because it doesn’t lead to anything.”</a:t>
                      </a:r>
                      <a:endParaRPr lang="en-SG" sz="1200" dirty="0"/>
                    </a:p>
                  </a:txBody>
                  <a:tcPr anchor="ctr"/>
                </a:tc>
                <a:extLst>
                  <a:ext uri="{0D108BD9-81ED-4DB2-BD59-A6C34878D82A}">
                    <a16:rowId xmlns:a16="http://schemas.microsoft.com/office/drawing/2014/main" val="162839563"/>
                  </a:ext>
                </a:extLst>
              </a:tr>
            </a:tbl>
          </a:graphicData>
        </a:graphic>
      </p:graphicFrame>
    </p:spTree>
    <p:extLst>
      <p:ext uri="{BB962C8B-B14F-4D97-AF65-F5344CB8AC3E}">
        <p14:creationId xmlns:p14="http://schemas.microsoft.com/office/powerpoint/2010/main" val="2137352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graphicFrame>
        <p:nvGraphicFramePr>
          <p:cNvPr id="4" name="Table 6">
            <a:extLst>
              <a:ext uri="{FF2B5EF4-FFF2-40B4-BE49-F238E27FC236}">
                <a16:creationId xmlns:a16="http://schemas.microsoft.com/office/drawing/2014/main" id="{97B254D2-223E-4D4E-6AC8-6B72268A1F74}"/>
              </a:ext>
            </a:extLst>
          </p:cNvPr>
          <p:cNvGraphicFramePr>
            <a:graphicFrameLocks noGrp="1"/>
          </p:cNvGraphicFramePr>
          <p:nvPr>
            <p:extLst>
              <p:ext uri="{D42A27DB-BD31-4B8C-83A1-F6EECF244321}">
                <p14:modId xmlns:p14="http://schemas.microsoft.com/office/powerpoint/2010/main" val="3393009319"/>
              </p:ext>
            </p:extLst>
          </p:nvPr>
        </p:nvGraphicFramePr>
        <p:xfrm>
          <a:off x="986365" y="1175469"/>
          <a:ext cx="10635110" cy="5791200"/>
        </p:xfrm>
        <a:graphic>
          <a:graphicData uri="http://schemas.openxmlformats.org/drawingml/2006/table">
            <a:tbl>
              <a:tblPr firstRow="1" bandRow="1">
                <a:tableStyleId>{5C22544A-7EE6-4342-B048-85BDC9FD1C3A}</a:tableStyleId>
              </a:tblPr>
              <a:tblGrid>
                <a:gridCol w="1555667">
                  <a:extLst>
                    <a:ext uri="{9D8B030D-6E8A-4147-A177-3AD203B41FA5}">
                      <a16:colId xmlns:a16="http://schemas.microsoft.com/office/drawing/2014/main" val="3488452871"/>
                    </a:ext>
                  </a:extLst>
                </a:gridCol>
                <a:gridCol w="6099048">
                  <a:extLst>
                    <a:ext uri="{9D8B030D-6E8A-4147-A177-3AD203B41FA5}">
                      <a16:colId xmlns:a16="http://schemas.microsoft.com/office/drawing/2014/main" val="1837970255"/>
                    </a:ext>
                  </a:extLst>
                </a:gridCol>
                <a:gridCol w="813816">
                  <a:extLst>
                    <a:ext uri="{9D8B030D-6E8A-4147-A177-3AD203B41FA5}">
                      <a16:colId xmlns:a16="http://schemas.microsoft.com/office/drawing/2014/main" val="3685792243"/>
                    </a:ext>
                  </a:extLst>
                </a:gridCol>
                <a:gridCol w="2166579">
                  <a:extLst>
                    <a:ext uri="{9D8B030D-6E8A-4147-A177-3AD203B41FA5}">
                      <a16:colId xmlns:a16="http://schemas.microsoft.com/office/drawing/2014/main" val="2499716339"/>
                    </a:ext>
                  </a:extLst>
                </a:gridCol>
              </a:tblGrid>
              <a:tr h="0">
                <a:tc>
                  <a:txBody>
                    <a:bodyPr/>
                    <a:lstStyle/>
                    <a:p>
                      <a:pPr algn="ctr"/>
                      <a:r>
                        <a:rPr lang="en-US" sz="1400" dirty="0" err="1"/>
                        <a:t>Comment_date</a:t>
                      </a:r>
                      <a:endParaRPr lang="en-SG" sz="1400" dirty="0"/>
                    </a:p>
                  </a:txBody>
                  <a:tcPr anchor="ctr"/>
                </a:tc>
                <a:tc>
                  <a:txBody>
                    <a:bodyPr/>
                    <a:lstStyle/>
                    <a:p>
                      <a:pPr algn="ctr"/>
                      <a:r>
                        <a:rPr lang="en-US" sz="1400" dirty="0"/>
                        <a:t>Comment</a:t>
                      </a:r>
                      <a:endParaRPr lang="en-SG" sz="1400" dirty="0"/>
                    </a:p>
                  </a:txBody>
                  <a:tcPr anchor="ctr"/>
                </a:tc>
                <a:tc>
                  <a:txBody>
                    <a:bodyPr/>
                    <a:lstStyle/>
                    <a:p>
                      <a:pPr algn="ctr"/>
                      <a:r>
                        <a:rPr lang="en-US" sz="1400" dirty="0"/>
                        <a:t>Score</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0" i="0" kern="1200" dirty="0">
                          <a:solidFill>
                            <a:schemeClr val="dk1"/>
                          </a:solidFill>
                          <a:effectLst/>
                          <a:latin typeface="+mn-lt"/>
                          <a:ea typeface="+mn-ea"/>
                          <a:cs typeface="+mn-cs"/>
                        </a:rPr>
                        <a:t>2018-09-02</a:t>
                      </a:r>
                      <a:endParaRPr lang="en-SG" sz="1400" dirty="0"/>
                    </a:p>
                  </a:txBody>
                  <a:tcPr anchor="ctr"/>
                </a:tc>
                <a:tc>
                  <a:txBody>
                    <a:bodyPr/>
                    <a:lstStyle/>
                    <a:p>
                      <a:pPr algn="ctr"/>
                      <a:r>
                        <a:rPr lang="en-US" sz="1200" dirty="0"/>
                        <a:t>“Between Maryland doing this to honor their teammate and Texas showing both sportsmanship and support by declining the penalty, this is just amazing.”</a:t>
                      </a:r>
                    </a:p>
                    <a:p>
                      <a:pPr algn="ctr"/>
                      <a:endParaRPr lang="en-US" sz="1200" dirty="0"/>
                    </a:p>
                    <a:p>
                      <a:pPr algn="ctr"/>
                      <a:r>
                        <a:rPr lang="en-US" sz="1200" dirty="0"/>
                        <a:t>No, this is not amazing. **** this, and **** Maryland football. Throw that coaching staff in jail. Seriously. Maryland football built a culture of bullying and intimidating that put these kids at risk, and didn't pay them a cent while they make millions off of them. The coach forced the 19-year old into 110 yard wind sprints, despite, "</a:t>
                      </a:r>
                      <a:r>
                        <a:rPr lang="en-US" sz="1200" dirty="0">
                          <a:hlinkClick r:id="rId3"/>
                        </a:rPr>
                        <a:t>showing signs of extreme exhaustion and difficulty standing upright</a:t>
                      </a:r>
                      <a:r>
                        <a:rPr lang="en-US" sz="1200" dirty="0"/>
                        <a:t>.“</a:t>
                      </a:r>
                    </a:p>
                    <a:p>
                      <a:pPr algn="ctr"/>
                      <a:endParaRPr lang="en-US" sz="1200" dirty="0"/>
                    </a:p>
                    <a:p>
                      <a:pPr algn="ctr"/>
                      <a:r>
                        <a:rPr lang="en-US" sz="1200" dirty="0"/>
                        <a:t> The kid collapsed from heat stroke and died in the hospital two weeks later…</a:t>
                      </a:r>
                      <a:endParaRPr lang="en-SG" sz="1200" b="0" dirty="0"/>
                    </a:p>
                  </a:txBody>
                  <a:tcPr anchor="ctr"/>
                </a:tc>
                <a:tc>
                  <a:txBody>
                    <a:bodyPr/>
                    <a:lstStyle/>
                    <a:p>
                      <a:pPr algn="ctr"/>
                      <a:r>
                        <a:rPr lang="en-US" sz="1400" dirty="0"/>
                        <a:t>32654</a:t>
                      </a:r>
                      <a:endParaRPr lang="en-SG" sz="1400" dirty="0"/>
                    </a:p>
                  </a:txBody>
                  <a:tcPr anchor="ctr"/>
                </a:tc>
                <a:tc>
                  <a:txBody>
                    <a:bodyPr/>
                    <a:lstStyle/>
                    <a:p>
                      <a:pPr marL="0" indent="0" algn="ctr">
                        <a:buFont typeface="Arial" panose="020B0604020202020204" pitchFamily="34" charset="0"/>
                        <a:buNone/>
                      </a:pPr>
                      <a:r>
                        <a:rPr lang="en-US" sz="1200" b="1" dirty="0"/>
                        <a:t>E</a:t>
                      </a:r>
                      <a:r>
                        <a:rPr lang="en-SG" sz="1200" b="1" dirty="0"/>
                        <a:t>xposing University of Maryland</a:t>
                      </a:r>
                    </a:p>
                    <a:p>
                      <a:pPr marL="285750" indent="-285750" algn="l">
                        <a:buFont typeface="Arial" panose="020B0604020202020204" pitchFamily="34" charset="0"/>
                        <a:buChar char="•"/>
                      </a:pPr>
                      <a:r>
                        <a:rPr lang="en-SG" sz="1200" b="0" dirty="0"/>
                        <a:t>Death of19-year old Jordan McNair due to extreme fatigue after intense coaching</a:t>
                      </a:r>
                    </a:p>
                    <a:p>
                      <a:pPr marL="285750" indent="-285750" algn="l">
                        <a:buFont typeface="Arial" panose="020B0604020202020204" pitchFamily="34" charset="0"/>
                        <a:buChar char="•"/>
                      </a:pPr>
                      <a:r>
                        <a:rPr lang="en-SG" sz="1200" b="0" dirty="0"/>
                        <a:t>Many instances of </a:t>
                      </a:r>
                    </a:p>
                    <a:p>
                      <a:pPr marL="742950" lvl="1" indent="-285750" algn="l">
                        <a:buFont typeface="Arial" panose="020B0604020202020204" pitchFamily="34" charset="0"/>
                        <a:buChar char="•"/>
                      </a:pPr>
                      <a:r>
                        <a:rPr lang="en-SG" sz="1200" b="0" dirty="0"/>
                        <a:t>Violence and Intimidation</a:t>
                      </a:r>
                    </a:p>
                    <a:p>
                      <a:pPr marL="742950" lvl="1" indent="-285750" algn="l">
                        <a:buFont typeface="Arial" panose="020B0604020202020204" pitchFamily="34" charset="0"/>
                        <a:buChar char="•"/>
                      </a:pPr>
                      <a:r>
                        <a:rPr lang="en-SG" sz="1200" b="0" dirty="0"/>
                        <a:t>Public abuse and humiliation</a:t>
                      </a:r>
                    </a:p>
                    <a:p>
                      <a:pPr marL="742950" lvl="1" indent="-285750" algn="l">
                        <a:buFont typeface="Arial" panose="020B0604020202020204" pitchFamily="34" charset="0"/>
                        <a:buChar char="•"/>
                      </a:pPr>
                      <a:r>
                        <a:rPr lang="en-SG" sz="1200" b="0" dirty="0"/>
                        <a:t>Testimonials</a:t>
                      </a:r>
                    </a:p>
                  </a:txBody>
                  <a:tcPr anchor="ctr"/>
                </a:tc>
                <a:extLst>
                  <a:ext uri="{0D108BD9-81ED-4DB2-BD59-A6C34878D82A}">
                    <a16:rowId xmlns:a16="http://schemas.microsoft.com/office/drawing/2014/main" val="4088419695"/>
                  </a:ext>
                </a:extLst>
              </a:tr>
              <a:tr h="693324">
                <a:tc>
                  <a:txBody>
                    <a:bodyPr/>
                    <a:lstStyle/>
                    <a:p>
                      <a:pPr algn="ctr"/>
                      <a:r>
                        <a:rPr lang="en-SG" sz="1400" b="0" i="0" kern="1200" dirty="0">
                          <a:solidFill>
                            <a:schemeClr val="dk1"/>
                          </a:solidFill>
                          <a:effectLst/>
                          <a:latin typeface="+mn-lt"/>
                          <a:ea typeface="+mn-ea"/>
                          <a:cs typeface="+mn-cs"/>
                        </a:rPr>
                        <a:t>2020-10-22</a:t>
                      </a:r>
                      <a:endParaRPr lang="en-SG" sz="1400" dirty="0"/>
                    </a:p>
                  </a:txBody>
                  <a:tcPr anchor="ctr"/>
                </a:tc>
                <a:tc>
                  <a:txBody>
                    <a:bodyPr/>
                    <a:lstStyle/>
                    <a:p>
                      <a:pPr marL="171450" indent="-171450" algn="l">
                        <a:buFont typeface="Arial" panose="020B0604020202020204" pitchFamily="34" charset="0"/>
                        <a:buChar char="•"/>
                      </a:pPr>
                      <a:r>
                        <a:rPr lang="en-US" sz="1200" dirty="0"/>
                        <a:t>January: Vaccine comes. It's </a:t>
                      </a:r>
                      <a:r>
                        <a:rPr lang="en-US" sz="1200" u="sng" dirty="0"/>
                        <a:t>free and has no side effects </a:t>
                      </a:r>
                    </a:p>
                    <a:p>
                      <a:pPr marL="171450" indent="-171450" algn="l">
                        <a:buFont typeface="Arial" panose="020B0604020202020204" pitchFamily="34" charset="0"/>
                        <a:buChar char="•"/>
                      </a:pPr>
                      <a:r>
                        <a:rPr lang="en-US" sz="1200" dirty="0"/>
                        <a:t>February: Movies that was supposed to be released 2020 all come out and the theaters are full of masterpieces </a:t>
                      </a:r>
                    </a:p>
                    <a:p>
                      <a:pPr marL="171450" indent="-171450" algn="l">
                        <a:buFont typeface="Arial" panose="020B0604020202020204" pitchFamily="34" charset="0"/>
                        <a:buChar char="•"/>
                      </a:pPr>
                      <a:r>
                        <a:rPr lang="en-US" sz="1200" dirty="0"/>
                        <a:t>March: Up and </a:t>
                      </a:r>
                      <a:r>
                        <a:rPr lang="en-US" sz="1200" dirty="0" err="1"/>
                        <a:t>comming</a:t>
                      </a:r>
                      <a:r>
                        <a:rPr lang="en-US" sz="1200" dirty="0"/>
                        <a:t> artists and authors have spent the lockdown sitting down to write and create. We're starting see the results of that. </a:t>
                      </a:r>
                    </a:p>
                    <a:p>
                      <a:pPr marL="171450" indent="-171450" algn="l">
                        <a:buFont typeface="Arial" panose="020B0604020202020204" pitchFamily="34" charset="0"/>
                        <a:buChar char="•"/>
                      </a:pPr>
                      <a:r>
                        <a:rPr lang="en-US" sz="1200" dirty="0"/>
                        <a:t>April: Lou Bega releases Mambo no. 6 and it is all people can think about this month. </a:t>
                      </a:r>
                    </a:p>
                    <a:p>
                      <a:pPr marL="171450" indent="-171450" algn="l">
                        <a:buFont typeface="Arial" panose="020B0604020202020204" pitchFamily="34" charset="0"/>
                        <a:buChar char="•"/>
                      </a:pPr>
                      <a:r>
                        <a:rPr lang="en-US" sz="1200" u="sng" dirty="0"/>
                        <a:t>May: Turns out that climate change was a hoax. The climate just had a rough century and has learned to chill out more. </a:t>
                      </a:r>
                    </a:p>
                    <a:p>
                      <a:pPr marL="171450" indent="-171450" algn="l">
                        <a:buFont typeface="Arial" panose="020B0604020202020204" pitchFamily="34" charset="0"/>
                        <a:buChar char="•"/>
                      </a:pPr>
                      <a:r>
                        <a:rPr lang="en-US" sz="1200" dirty="0"/>
                        <a:t>June: An alien escapes Area 51. Turns out he is a nice dude and guests all the late night talk shows. On the inevitable Joe Rogan </a:t>
                      </a:r>
                      <a:r>
                        <a:rPr lang="en-US" sz="1200" dirty="0" err="1"/>
                        <a:t>apparance</a:t>
                      </a:r>
                      <a:r>
                        <a:rPr lang="en-US" sz="1200" dirty="0"/>
                        <a:t> they both do DMT and learn so much about each other. </a:t>
                      </a:r>
                    </a:p>
                    <a:p>
                      <a:pPr marL="171450" indent="-171450" algn="l">
                        <a:buFont typeface="Arial" panose="020B0604020202020204" pitchFamily="34" charset="0"/>
                        <a:buChar char="•"/>
                      </a:pPr>
                      <a:r>
                        <a:rPr lang="en-US" sz="1200" dirty="0"/>
                        <a:t>July: </a:t>
                      </a:r>
                      <a:r>
                        <a:rPr lang="en-US" sz="1200" u="sng" dirty="0"/>
                        <a:t>No one know why or how it happened, but suddenly money just isn't an issue anymore. </a:t>
                      </a:r>
                    </a:p>
                    <a:p>
                      <a:pPr marL="171450" indent="-171450" algn="l">
                        <a:buFont typeface="Arial" panose="020B0604020202020204" pitchFamily="34" charset="0"/>
                        <a:buChar char="•"/>
                      </a:pPr>
                      <a:r>
                        <a:rPr lang="en-US" sz="1200" dirty="0"/>
                        <a:t>August: The whole alien thing from June has started to affect how we view </a:t>
                      </a:r>
                      <a:r>
                        <a:rPr lang="en-US" sz="1200" dirty="0" err="1"/>
                        <a:t>eachother</a:t>
                      </a:r>
                      <a:r>
                        <a:rPr lang="en-US" sz="1200" dirty="0"/>
                        <a:t> on the planet. We are seeing a drastic and long lasting decline in terrorism and crime. </a:t>
                      </a:r>
                    </a:p>
                    <a:p>
                      <a:pPr marL="171450" indent="-171450" algn="l">
                        <a:buFont typeface="Arial" panose="020B0604020202020204" pitchFamily="34" charset="0"/>
                        <a:buChar char="•"/>
                      </a:pPr>
                      <a:r>
                        <a:rPr lang="en-US" sz="1200" dirty="0"/>
                        <a:t>September: God blessed us all </a:t>
                      </a:r>
                    </a:p>
                    <a:p>
                      <a:pPr marL="171450" indent="-171450" algn="l">
                        <a:buFont typeface="Arial" panose="020B0604020202020204" pitchFamily="34" charset="0"/>
                        <a:buChar char="•"/>
                      </a:pPr>
                      <a:r>
                        <a:rPr lang="en-US" sz="1200" dirty="0"/>
                        <a:t>October-November: Finally some normal and mundane events </a:t>
                      </a:r>
                    </a:p>
                    <a:p>
                      <a:pPr marL="171450" indent="-171450" algn="l">
                        <a:buFont typeface="Arial" panose="020B0604020202020204" pitchFamily="34" charset="0"/>
                        <a:buChar char="•"/>
                      </a:pPr>
                      <a:r>
                        <a:rPr lang="en-US" sz="1200" dirty="0"/>
                        <a:t>December: Home Alone remake with the original cast. All I want for </a:t>
                      </a:r>
                      <a:r>
                        <a:rPr lang="en-US" sz="1200" dirty="0" err="1"/>
                        <a:t>christmas</a:t>
                      </a:r>
                      <a:r>
                        <a:rPr lang="en-US" sz="1200" dirty="0"/>
                        <a:t> is eradicated. </a:t>
                      </a:r>
                      <a:endParaRPr lang="en-SG" sz="1200" dirty="0"/>
                    </a:p>
                  </a:txBody>
                  <a:tcPr anchor="ctr"/>
                </a:tc>
                <a:tc>
                  <a:txBody>
                    <a:bodyPr/>
                    <a:lstStyle/>
                    <a:p>
                      <a:pPr algn="ctr"/>
                      <a:r>
                        <a:rPr lang="en-US" sz="1400" dirty="0"/>
                        <a:t>34619</a:t>
                      </a:r>
                      <a:endParaRPr lang="en-SG" sz="1400" dirty="0"/>
                    </a:p>
                  </a:txBody>
                  <a:tcPr anchor="ctr"/>
                </a:tc>
                <a:tc>
                  <a:txBody>
                    <a:bodyPr/>
                    <a:lstStyle/>
                    <a:p>
                      <a:pPr marL="0" indent="0" algn="ctr">
                        <a:buFontTx/>
                        <a:buNone/>
                      </a:pPr>
                      <a:r>
                        <a:rPr lang="en-US" sz="1200" b="1" dirty="0"/>
                        <a:t>Predictions for 2021</a:t>
                      </a:r>
                    </a:p>
                    <a:p>
                      <a:pPr marL="285750" indent="-285750" algn="ctr">
                        <a:buFont typeface="Arial" panose="020B0604020202020204" pitchFamily="34" charset="0"/>
                        <a:buChar char="•"/>
                      </a:pPr>
                      <a:r>
                        <a:rPr lang="en-US" sz="1200" b="0" dirty="0"/>
                        <a:t>Light-hearted, optimistic</a:t>
                      </a:r>
                    </a:p>
                    <a:p>
                      <a:pPr marL="285750" indent="-285750" algn="ctr">
                        <a:buFont typeface="Arial" panose="020B0604020202020204" pitchFamily="34" charset="0"/>
                        <a:buChar char="•"/>
                      </a:pPr>
                      <a:r>
                        <a:rPr lang="en-US" sz="1200" b="0" dirty="0"/>
                        <a:t>Given 2020’s events (Covid, elections)</a:t>
                      </a:r>
                    </a:p>
                  </a:txBody>
                  <a:tcPr anchor="ctr"/>
                </a:tc>
                <a:extLst>
                  <a:ext uri="{0D108BD9-81ED-4DB2-BD59-A6C34878D82A}">
                    <a16:rowId xmlns:a16="http://schemas.microsoft.com/office/drawing/2014/main" val="908508826"/>
                  </a:ext>
                </a:extLst>
              </a:tr>
            </a:tbl>
          </a:graphicData>
        </a:graphic>
      </p:graphicFrame>
    </p:spTree>
    <p:extLst>
      <p:ext uri="{BB962C8B-B14F-4D97-AF65-F5344CB8AC3E}">
        <p14:creationId xmlns:p14="http://schemas.microsoft.com/office/powerpoint/2010/main" val="36070373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232D127C-C69F-8E80-73B6-6E0242384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488" y="1175203"/>
            <a:ext cx="9441040" cy="277330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E9C42A32-FBCC-3040-7A43-AFAE9AFF5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9488" y="3884318"/>
            <a:ext cx="9441040" cy="29736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Tree>
    <p:extLst>
      <p:ext uri="{BB962C8B-B14F-4D97-AF65-F5344CB8AC3E}">
        <p14:creationId xmlns:p14="http://schemas.microsoft.com/office/powerpoint/2010/main" val="931160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7FBB44-25EE-B1A1-C97F-F485D1090BAA}"/>
              </a:ext>
            </a:extLst>
          </p:cNvPr>
          <p:cNvSpPr txBox="1"/>
          <p:nvPr/>
        </p:nvSpPr>
        <p:spPr>
          <a:xfrm>
            <a:off x="548215" y="1420552"/>
            <a:ext cx="10748434" cy="1815882"/>
          </a:xfrm>
          <a:prstGeom prst="rect">
            <a:avLst/>
          </a:prstGeom>
          <a:noFill/>
        </p:spPr>
        <p:txBody>
          <a:bodyPr wrap="square">
            <a:spAutoFit/>
          </a:bodyPr>
          <a:lstStyle/>
          <a:p>
            <a:r>
              <a:rPr lang="en-US" sz="1600" b="1" i="0" dirty="0">
                <a:effectLst/>
              </a:rPr>
              <a:t>Data Period &amp; Granularity</a:t>
            </a:r>
            <a:br>
              <a:rPr lang="en-US" sz="1600" b="1" i="0" dirty="0">
                <a:effectLst/>
              </a:rPr>
            </a:br>
            <a:endParaRPr lang="en-US" sz="1600" b="1" i="0" dirty="0">
              <a:effectLst/>
            </a:endParaRPr>
          </a:p>
          <a:p>
            <a:pPr marL="285750" indent="-285750">
              <a:buFont typeface="Arial" panose="020B0604020202020204" pitchFamily="34" charset="0"/>
              <a:buChar char="•"/>
            </a:pPr>
            <a:r>
              <a:rPr lang="en-US" sz="1600" dirty="0"/>
              <a:t>Arbitrarily chosen span of 4 years (1 Aug 2018 - 1 Aug 2022)</a:t>
            </a:r>
          </a:p>
          <a:p>
            <a:endParaRPr lang="en-US" sz="1600" dirty="0"/>
          </a:p>
          <a:p>
            <a:pPr marL="285750" indent="-285750">
              <a:buFont typeface="Arial" panose="020B0604020202020204" pitchFamily="34" charset="0"/>
              <a:buChar char="•"/>
            </a:pPr>
            <a:r>
              <a:rPr lang="en-US" sz="1600" dirty="0"/>
              <a:t>Constrained by available datasets and available time</a:t>
            </a:r>
          </a:p>
          <a:p>
            <a:pPr marL="285750" indent="-285750">
              <a:buFont typeface="Arial" panose="020B0604020202020204" pitchFamily="34" charset="0"/>
              <a:buChar char="•"/>
            </a:pPr>
            <a:r>
              <a:rPr lang="en-US" sz="1600" dirty="0"/>
              <a:t>Constrained to the same period to avoid potential confounding factors that may arise from different time periods, especially across different platforms</a:t>
            </a:r>
            <a:endParaRPr lang="en-SG" sz="1600" dirty="0"/>
          </a:p>
        </p:txBody>
      </p:sp>
      <p:sp>
        <p:nvSpPr>
          <p:cNvPr id="4" name="TextBox 3">
            <a:extLst>
              <a:ext uri="{FF2B5EF4-FFF2-40B4-BE49-F238E27FC236}">
                <a16:creationId xmlns:a16="http://schemas.microsoft.com/office/drawing/2014/main" id="{01BCCE3F-8330-E300-25D4-C0DDC5DB403C}"/>
              </a:ext>
            </a:extLst>
          </p:cNvPr>
          <p:cNvSpPr txBox="1"/>
          <p:nvPr/>
        </p:nvSpPr>
        <p:spPr>
          <a:xfrm>
            <a:off x="548215" y="3811056"/>
            <a:ext cx="10748434" cy="1323439"/>
          </a:xfrm>
          <a:prstGeom prst="rect">
            <a:avLst/>
          </a:prstGeom>
          <a:noFill/>
        </p:spPr>
        <p:txBody>
          <a:bodyPr wrap="square">
            <a:spAutoFit/>
          </a:bodyPr>
          <a:lstStyle/>
          <a:p>
            <a:r>
              <a:rPr lang="en-US" sz="1600" b="1" dirty="0"/>
              <a:t>Focus is on COMMENTS!</a:t>
            </a:r>
            <a:br>
              <a:rPr lang="en-US" sz="1600" b="1" dirty="0"/>
            </a:br>
            <a:endParaRPr lang="en-US" sz="1600" b="1" dirty="0"/>
          </a:p>
          <a:p>
            <a:pPr marL="285750" indent="-285750">
              <a:buFont typeface="Arial" panose="020B0604020202020204" pitchFamily="34" charset="0"/>
              <a:buChar char="•"/>
            </a:pPr>
            <a:r>
              <a:rPr lang="en-US" sz="1600" dirty="0"/>
              <a:t>Posts are generally informative (links, pictures, videos)</a:t>
            </a:r>
          </a:p>
          <a:p>
            <a:pPr marL="285750" indent="-285750">
              <a:buFont typeface="Arial" panose="020B0604020202020204" pitchFamily="34" charset="0"/>
              <a:buChar char="•"/>
            </a:pPr>
            <a:r>
              <a:rPr lang="en-US" sz="1600" dirty="0"/>
              <a:t>Greater in magnitude, providing more data</a:t>
            </a:r>
          </a:p>
          <a:p>
            <a:pPr marL="285750" indent="-285750">
              <a:buFont typeface="Arial" panose="020B0604020202020204" pitchFamily="34" charset="0"/>
              <a:buChar char="•"/>
            </a:pPr>
            <a:r>
              <a:rPr lang="en-US" sz="1600" dirty="0"/>
              <a:t>Uniformity across datasets</a:t>
            </a:r>
            <a:endParaRPr lang="en-SG" sz="1600" dirty="0"/>
          </a:p>
        </p:txBody>
      </p:sp>
    </p:spTree>
    <p:extLst>
      <p:ext uri="{BB962C8B-B14F-4D97-AF65-F5344CB8AC3E}">
        <p14:creationId xmlns:p14="http://schemas.microsoft.com/office/powerpoint/2010/main" val="28239254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graphicFrame>
        <p:nvGraphicFramePr>
          <p:cNvPr id="6" name="Table 6">
            <a:extLst>
              <a:ext uri="{FF2B5EF4-FFF2-40B4-BE49-F238E27FC236}">
                <a16:creationId xmlns:a16="http://schemas.microsoft.com/office/drawing/2014/main" id="{F25A827E-27E0-021C-FEDC-A5EE9428D783}"/>
              </a:ext>
            </a:extLst>
          </p:cNvPr>
          <p:cNvGraphicFramePr>
            <a:graphicFrameLocks noGrp="1"/>
          </p:cNvGraphicFramePr>
          <p:nvPr>
            <p:extLst>
              <p:ext uri="{D42A27DB-BD31-4B8C-83A1-F6EECF244321}">
                <p14:modId xmlns:p14="http://schemas.microsoft.com/office/powerpoint/2010/main" val="3950922881"/>
              </p:ext>
            </p:extLst>
          </p:nvPr>
        </p:nvGraphicFramePr>
        <p:xfrm>
          <a:off x="986365" y="2450057"/>
          <a:ext cx="10635110" cy="2316480"/>
        </p:xfrm>
        <a:graphic>
          <a:graphicData uri="http://schemas.openxmlformats.org/drawingml/2006/table">
            <a:tbl>
              <a:tblPr firstRow="1" bandRow="1">
                <a:tableStyleId>{5C22544A-7EE6-4342-B048-85BDC9FD1C3A}</a:tableStyleId>
              </a:tblPr>
              <a:tblGrid>
                <a:gridCol w="1555667">
                  <a:extLst>
                    <a:ext uri="{9D8B030D-6E8A-4147-A177-3AD203B41FA5}">
                      <a16:colId xmlns:a16="http://schemas.microsoft.com/office/drawing/2014/main" val="3488452871"/>
                    </a:ext>
                  </a:extLst>
                </a:gridCol>
                <a:gridCol w="6099048">
                  <a:extLst>
                    <a:ext uri="{9D8B030D-6E8A-4147-A177-3AD203B41FA5}">
                      <a16:colId xmlns:a16="http://schemas.microsoft.com/office/drawing/2014/main" val="1837970255"/>
                    </a:ext>
                  </a:extLst>
                </a:gridCol>
                <a:gridCol w="813816">
                  <a:extLst>
                    <a:ext uri="{9D8B030D-6E8A-4147-A177-3AD203B41FA5}">
                      <a16:colId xmlns:a16="http://schemas.microsoft.com/office/drawing/2014/main" val="3685792243"/>
                    </a:ext>
                  </a:extLst>
                </a:gridCol>
                <a:gridCol w="2166579">
                  <a:extLst>
                    <a:ext uri="{9D8B030D-6E8A-4147-A177-3AD203B41FA5}">
                      <a16:colId xmlns:a16="http://schemas.microsoft.com/office/drawing/2014/main" val="2499716339"/>
                    </a:ext>
                  </a:extLst>
                </a:gridCol>
              </a:tblGrid>
              <a:tr h="0">
                <a:tc>
                  <a:txBody>
                    <a:bodyPr/>
                    <a:lstStyle/>
                    <a:p>
                      <a:pPr algn="ctr"/>
                      <a:r>
                        <a:rPr lang="en-US" sz="1400" dirty="0" err="1"/>
                        <a:t>Comment_date</a:t>
                      </a:r>
                      <a:endParaRPr lang="en-SG" sz="1400" dirty="0"/>
                    </a:p>
                  </a:txBody>
                  <a:tcPr anchor="ctr"/>
                </a:tc>
                <a:tc>
                  <a:txBody>
                    <a:bodyPr/>
                    <a:lstStyle/>
                    <a:p>
                      <a:pPr algn="ctr"/>
                      <a:r>
                        <a:rPr lang="en-US" sz="1400" dirty="0"/>
                        <a:t>Comment</a:t>
                      </a:r>
                      <a:endParaRPr lang="en-SG" sz="1400" dirty="0"/>
                    </a:p>
                  </a:txBody>
                  <a:tcPr anchor="ctr"/>
                </a:tc>
                <a:tc>
                  <a:txBody>
                    <a:bodyPr/>
                    <a:lstStyle/>
                    <a:p>
                      <a:pPr algn="ctr"/>
                      <a:r>
                        <a:rPr lang="en-US" sz="1400" dirty="0"/>
                        <a:t>Score</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0" i="0" kern="1200" dirty="0">
                          <a:solidFill>
                            <a:schemeClr val="dk1"/>
                          </a:solidFill>
                          <a:effectLst/>
                          <a:latin typeface="+mn-lt"/>
                          <a:ea typeface="+mn-ea"/>
                          <a:cs typeface="+mn-cs"/>
                        </a:rPr>
                        <a:t>2021-12-24</a:t>
                      </a:r>
                      <a:endParaRPr lang="en-SG" sz="1400" dirty="0"/>
                    </a:p>
                  </a:txBody>
                  <a:tcPr anchor="ctr"/>
                </a:tc>
                <a:tc>
                  <a:txBody>
                    <a:bodyPr/>
                    <a:lstStyle/>
                    <a:p>
                      <a:pPr algn="ctr"/>
                      <a:r>
                        <a:rPr lang="en-US" sz="1200" b="0" dirty="0" err="1"/>
                        <a:t>nfts</a:t>
                      </a:r>
                      <a:r>
                        <a:rPr lang="en-US" sz="1200" b="0" dirty="0"/>
                        <a:t> legit contribute to climate change so little, like less than 1%. companies like amazon and apple contribute to climate change so much more. instead of campaigning against </a:t>
                      </a:r>
                      <a:r>
                        <a:rPr lang="en-US" sz="1200" b="0" dirty="0" err="1"/>
                        <a:t>devsis</a:t>
                      </a:r>
                      <a:r>
                        <a:rPr lang="en-US" sz="1200" b="0" dirty="0"/>
                        <a:t> we should boycott amazon and other large companies</a:t>
                      </a:r>
                      <a:endParaRPr lang="en-SG" sz="1200" b="0" dirty="0"/>
                    </a:p>
                  </a:txBody>
                  <a:tcPr anchor="ctr"/>
                </a:tc>
                <a:tc>
                  <a:txBody>
                    <a:bodyPr/>
                    <a:lstStyle/>
                    <a:p>
                      <a:pPr algn="ctr"/>
                      <a:r>
                        <a:rPr lang="en-US" sz="1400" dirty="0"/>
                        <a:t>-66</a:t>
                      </a:r>
                      <a:endParaRPr lang="en-SG" sz="1400" dirty="0"/>
                    </a:p>
                  </a:txBody>
                  <a:tcPr anchor="ctr"/>
                </a:tc>
                <a:tc>
                  <a:txBody>
                    <a:bodyPr/>
                    <a:lstStyle/>
                    <a:p>
                      <a:pPr marL="0" indent="0" algn="ctr">
                        <a:buFont typeface="Arial" panose="020B0604020202020204" pitchFamily="34" charset="0"/>
                        <a:buNone/>
                      </a:pPr>
                      <a:r>
                        <a:rPr lang="en-US" sz="1200" b="1" dirty="0"/>
                        <a:t>NFTs</a:t>
                      </a:r>
                    </a:p>
                    <a:p>
                      <a:pPr marL="171450" indent="-171450" algn="ctr">
                        <a:buFont typeface="Arial" panose="020B0604020202020204" pitchFamily="34" charset="0"/>
                        <a:buChar char="•"/>
                      </a:pPr>
                      <a:r>
                        <a:rPr lang="en-US" sz="1200" b="0" dirty="0"/>
                        <a:t>Cryptocurrency tokens representing digital ownership</a:t>
                      </a:r>
                    </a:p>
                    <a:p>
                      <a:pPr marL="171450" indent="-171450" algn="ctr">
                        <a:buFont typeface="Arial" panose="020B0604020202020204" pitchFamily="34" charset="0"/>
                        <a:buChar char="•"/>
                      </a:pPr>
                      <a:r>
                        <a:rPr lang="en-US" sz="1200" b="0" dirty="0"/>
                        <a:t>Does it contribute to climate change?</a:t>
                      </a:r>
                      <a:endParaRPr lang="en-SG" sz="1200" b="0" dirty="0"/>
                    </a:p>
                  </a:txBody>
                  <a:tcPr anchor="ctr"/>
                </a:tc>
                <a:extLst>
                  <a:ext uri="{0D108BD9-81ED-4DB2-BD59-A6C34878D82A}">
                    <a16:rowId xmlns:a16="http://schemas.microsoft.com/office/drawing/2014/main" val="4088419695"/>
                  </a:ext>
                </a:extLst>
              </a:tr>
              <a:tr h="693324">
                <a:tc>
                  <a:txBody>
                    <a:bodyPr/>
                    <a:lstStyle/>
                    <a:p>
                      <a:pPr algn="ctr"/>
                      <a:r>
                        <a:rPr lang="en-SG" sz="1400" b="0" i="0" kern="1200" dirty="0">
                          <a:solidFill>
                            <a:schemeClr val="dk1"/>
                          </a:solidFill>
                          <a:effectLst/>
                          <a:latin typeface="+mn-lt"/>
                          <a:ea typeface="+mn-ea"/>
                          <a:cs typeface="+mn-cs"/>
                        </a:rPr>
                        <a:t>2022-06-24</a:t>
                      </a:r>
                      <a:endParaRPr lang="en-SG" sz="1400" dirty="0"/>
                    </a:p>
                  </a:txBody>
                  <a:tcPr anchor="ctr"/>
                </a:tc>
                <a:tc>
                  <a:txBody>
                    <a:bodyPr/>
                    <a:lstStyle/>
                    <a:p>
                      <a:pPr marL="0" indent="0" algn="l">
                        <a:buFont typeface="Arial" panose="020B0604020202020204" pitchFamily="34" charset="0"/>
                        <a:buNone/>
                      </a:pPr>
                      <a:r>
                        <a:rPr lang="en-US" sz="1200" dirty="0"/>
                        <a:t>The majority in Indiana are conservative, and we adhere to conservative values. We're a red state, and we're proud of it.</a:t>
                      </a:r>
                      <a:endParaRPr lang="en-SG" sz="1200" dirty="0"/>
                    </a:p>
                  </a:txBody>
                  <a:tcPr anchor="ctr"/>
                </a:tc>
                <a:tc>
                  <a:txBody>
                    <a:bodyPr/>
                    <a:lstStyle/>
                    <a:p>
                      <a:pPr algn="ctr"/>
                      <a:r>
                        <a:rPr lang="en-US" sz="1400" dirty="0"/>
                        <a:t>-31</a:t>
                      </a:r>
                      <a:endParaRPr lang="en-SG" sz="1400" dirty="0"/>
                    </a:p>
                  </a:txBody>
                  <a:tcPr anchor="ctr"/>
                </a:tc>
                <a:tc>
                  <a:txBody>
                    <a:bodyPr/>
                    <a:lstStyle/>
                    <a:p>
                      <a:pPr marL="0" indent="0" algn="ctr">
                        <a:buFontTx/>
                        <a:buNone/>
                      </a:pPr>
                      <a:r>
                        <a:rPr lang="en-US" sz="1200" b="1" dirty="0"/>
                        <a:t>Lafayette, Indiana</a:t>
                      </a:r>
                    </a:p>
                    <a:p>
                      <a:pPr marL="171450" indent="-171450" algn="ctr">
                        <a:buFont typeface="Arial" panose="020B0604020202020204" pitchFamily="34" charset="0"/>
                        <a:buChar char="•"/>
                      </a:pPr>
                      <a:r>
                        <a:rPr lang="en-US" sz="1200" b="0" dirty="0"/>
                        <a:t>Protest at the courthouse on 24 June 2022, against abortion</a:t>
                      </a:r>
                    </a:p>
                  </a:txBody>
                  <a:tcPr anchor="ctr"/>
                </a:tc>
                <a:extLst>
                  <a:ext uri="{0D108BD9-81ED-4DB2-BD59-A6C34878D82A}">
                    <a16:rowId xmlns:a16="http://schemas.microsoft.com/office/drawing/2014/main" val="908508826"/>
                  </a:ext>
                </a:extLst>
              </a:tr>
            </a:tbl>
          </a:graphicData>
        </a:graphic>
      </p:graphicFrame>
      <p:sp>
        <p:nvSpPr>
          <p:cNvPr id="7" name="TextBox 6">
            <a:extLst>
              <a:ext uri="{FF2B5EF4-FFF2-40B4-BE49-F238E27FC236}">
                <a16:creationId xmlns:a16="http://schemas.microsoft.com/office/drawing/2014/main" id="{24323666-30D9-96D3-86E5-6E61DA62D181}"/>
              </a:ext>
            </a:extLst>
          </p:cNvPr>
          <p:cNvSpPr txBox="1"/>
          <p:nvPr/>
        </p:nvSpPr>
        <p:spPr>
          <a:xfrm>
            <a:off x="986365" y="1175469"/>
            <a:ext cx="10219267" cy="307777"/>
          </a:xfrm>
          <a:prstGeom prst="rect">
            <a:avLst/>
          </a:prstGeom>
          <a:noFill/>
        </p:spPr>
        <p:txBody>
          <a:bodyPr wrap="square">
            <a:spAutoFit/>
          </a:bodyPr>
          <a:lstStyle/>
          <a:p>
            <a:pPr marL="285750" indent="-285750">
              <a:buFont typeface="Arial" panose="020B0604020202020204" pitchFamily="34" charset="0"/>
              <a:buChar char="•"/>
            </a:pPr>
            <a:r>
              <a:rPr lang="en-US" sz="1400" b="0" dirty="0">
                <a:effectLst/>
              </a:rPr>
              <a:t>Zoom in on</a:t>
            </a:r>
            <a:r>
              <a:rPr lang="en-US" sz="1400" dirty="0"/>
              <a:t> “</a:t>
            </a:r>
            <a:r>
              <a:rPr lang="en-US" sz="1400" dirty="0" err="1"/>
              <a:t>oneyplays</a:t>
            </a:r>
            <a:r>
              <a:rPr lang="en-US" sz="1400" dirty="0"/>
              <a:t>”, “</a:t>
            </a:r>
            <a:r>
              <a:rPr lang="en-US" sz="1400" dirty="0" err="1"/>
              <a:t>cookierunkingdoms</a:t>
            </a:r>
            <a:r>
              <a:rPr lang="en-US" sz="1400" dirty="0"/>
              <a:t>”, “</a:t>
            </a:r>
            <a:r>
              <a:rPr lang="en-US" sz="1400" dirty="0" err="1"/>
              <a:t>lafayette</a:t>
            </a:r>
            <a:r>
              <a:rPr lang="en-US" sz="1400" dirty="0"/>
              <a:t>"</a:t>
            </a:r>
            <a:endParaRPr lang="en-US" sz="1400" b="0" dirty="0">
              <a:effectLst/>
            </a:endParaRPr>
          </a:p>
        </p:txBody>
      </p:sp>
    </p:spTree>
    <p:extLst>
      <p:ext uri="{BB962C8B-B14F-4D97-AF65-F5344CB8AC3E}">
        <p14:creationId xmlns:p14="http://schemas.microsoft.com/office/powerpoint/2010/main" val="34403209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Lexicon-based Sentiment (AFINN, NRC)</a:t>
            </a:r>
          </a:p>
        </p:txBody>
      </p:sp>
      <p:pic>
        <p:nvPicPr>
          <p:cNvPr id="1026" name="Picture 2">
            <a:extLst>
              <a:ext uri="{FF2B5EF4-FFF2-40B4-BE49-F238E27FC236}">
                <a16:creationId xmlns:a16="http://schemas.microsoft.com/office/drawing/2014/main" id="{F7161698-6264-0B6C-8774-3AA9E71A1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673" y="1267802"/>
            <a:ext cx="9888653" cy="5400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850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6FB0784-37AA-B6ED-04AE-75AB728B92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4801"/>
            <a:ext cx="12192000" cy="33988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Lexicon-based Sentiment (AFINN, NRC)</a:t>
            </a:r>
          </a:p>
        </p:txBody>
      </p:sp>
      <p:sp>
        <p:nvSpPr>
          <p:cNvPr id="3" name="Oval 2">
            <a:extLst>
              <a:ext uri="{FF2B5EF4-FFF2-40B4-BE49-F238E27FC236}">
                <a16:creationId xmlns:a16="http://schemas.microsoft.com/office/drawing/2014/main" id="{E76B9FBC-A510-9989-EEA9-6B6151907EE2}"/>
              </a:ext>
            </a:extLst>
          </p:cNvPr>
          <p:cNvSpPr/>
          <p:nvPr/>
        </p:nvSpPr>
        <p:spPr>
          <a:xfrm>
            <a:off x="7982712" y="2478024"/>
            <a:ext cx="1069848" cy="3017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26E23A35-8782-E96F-CA14-D053026B06BA}"/>
              </a:ext>
            </a:extLst>
          </p:cNvPr>
          <p:cNvSpPr txBox="1"/>
          <p:nvPr/>
        </p:nvSpPr>
        <p:spPr>
          <a:xfrm>
            <a:off x="-83483" y="5050913"/>
            <a:ext cx="3951395" cy="738664"/>
          </a:xfrm>
          <a:prstGeom prst="rect">
            <a:avLst/>
          </a:prstGeom>
          <a:noFill/>
        </p:spPr>
        <p:txBody>
          <a:bodyPr wrap="square">
            <a:spAutoFit/>
          </a:bodyPr>
          <a:lstStyle/>
          <a:p>
            <a:pPr marL="285750" indent="-285750">
              <a:buFont typeface="Arial" panose="020B0604020202020204" pitchFamily="34" charset="0"/>
              <a:buChar char="•"/>
            </a:pPr>
            <a:r>
              <a:rPr lang="en-US" sz="1400" dirty="0"/>
              <a:t>Generally more positive than negative</a:t>
            </a:r>
          </a:p>
          <a:p>
            <a:pPr marL="285750" indent="-285750">
              <a:buFont typeface="Arial" panose="020B0604020202020204" pitchFamily="34" charset="0"/>
              <a:buChar char="•"/>
            </a:pPr>
            <a:r>
              <a:rPr lang="en-US" sz="1400" dirty="0"/>
              <a:t>Fear and negative are tied, this is coherent with the 2</a:t>
            </a:r>
            <a:r>
              <a:rPr lang="en-US" sz="1400" baseline="30000" dirty="0"/>
              <a:t>nd</a:t>
            </a:r>
            <a:r>
              <a:rPr lang="en-US" sz="1400" dirty="0"/>
              <a:t> plot</a:t>
            </a:r>
          </a:p>
        </p:txBody>
      </p:sp>
      <p:sp>
        <p:nvSpPr>
          <p:cNvPr id="6" name="TextBox 5">
            <a:extLst>
              <a:ext uri="{FF2B5EF4-FFF2-40B4-BE49-F238E27FC236}">
                <a16:creationId xmlns:a16="http://schemas.microsoft.com/office/drawing/2014/main" id="{C6C0A891-9BA6-B077-2A90-3AD745C9CA28}"/>
              </a:ext>
            </a:extLst>
          </p:cNvPr>
          <p:cNvSpPr txBox="1"/>
          <p:nvPr/>
        </p:nvSpPr>
        <p:spPr>
          <a:xfrm>
            <a:off x="4031317" y="5050913"/>
            <a:ext cx="3951395" cy="523220"/>
          </a:xfrm>
          <a:prstGeom prst="rect">
            <a:avLst/>
          </a:prstGeom>
          <a:noFill/>
        </p:spPr>
        <p:txBody>
          <a:bodyPr wrap="square">
            <a:spAutoFit/>
          </a:bodyPr>
          <a:lstStyle/>
          <a:p>
            <a:pPr marL="285750" indent="-285750">
              <a:buFont typeface="Arial" panose="020B0604020202020204" pitchFamily="34" charset="0"/>
              <a:buChar char="•"/>
            </a:pPr>
            <a:r>
              <a:rPr lang="en-US" sz="1400" dirty="0"/>
              <a:t>What is an example of positive fear?</a:t>
            </a:r>
          </a:p>
          <a:p>
            <a:pPr marL="285750" indent="-285750">
              <a:buFont typeface="Arial" panose="020B0604020202020204" pitchFamily="34" charset="0"/>
              <a:buChar char="•"/>
            </a:pPr>
            <a:r>
              <a:rPr lang="en-US" sz="1400" dirty="0"/>
              <a:t>Fear can come with anticipation</a:t>
            </a:r>
          </a:p>
        </p:txBody>
      </p:sp>
      <p:sp>
        <p:nvSpPr>
          <p:cNvPr id="7" name="Oval 6">
            <a:extLst>
              <a:ext uri="{FF2B5EF4-FFF2-40B4-BE49-F238E27FC236}">
                <a16:creationId xmlns:a16="http://schemas.microsoft.com/office/drawing/2014/main" id="{AD682BF8-34AD-54B5-1051-11AB78FA7224}"/>
              </a:ext>
            </a:extLst>
          </p:cNvPr>
          <p:cNvSpPr/>
          <p:nvPr/>
        </p:nvSpPr>
        <p:spPr>
          <a:xfrm>
            <a:off x="3909588" y="3471863"/>
            <a:ext cx="1069848" cy="3017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3E54AF37-99B6-2A13-EDD3-D357F9777ADE}"/>
              </a:ext>
            </a:extLst>
          </p:cNvPr>
          <p:cNvSpPr txBox="1"/>
          <p:nvPr/>
        </p:nvSpPr>
        <p:spPr>
          <a:xfrm>
            <a:off x="7982712" y="5050913"/>
            <a:ext cx="3951395" cy="307777"/>
          </a:xfrm>
          <a:prstGeom prst="rect">
            <a:avLst/>
          </a:prstGeom>
          <a:noFill/>
        </p:spPr>
        <p:txBody>
          <a:bodyPr wrap="square">
            <a:spAutoFit/>
          </a:bodyPr>
          <a:lstStyle/>
          <a:p>
            <a:pPr marL="285750" indent="-285750">
              <a:buFont typeface="Arial" panose="020B0604020202020204" pitchFamily="34" charset="0"/>
              <a:buChar char="•"/>
            </a:pPr>
            <a:r>
              <a:rPr lang="en-US" sz="1400" dirty="0"/>
              <a:t>Fear, trust, positive?</a:t>
            </a:r>
          </a:p>
        </p:txBody>
      </p:sp>
    </p:spTree>
    <p:extLst>
      <p:ext uri="{BB962C8B-B14F-4D97-AF65-F5344CB8AC3E}">
        <p14:creationId xmlns:p14="http://schemas.microsoft.com/office/powerpoint/2010/main" val="40145599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graphicFrame>
        <p:nvGraphicFramePr>
          <p:cNvPr id="6" name="Table 6">
            <a:extLst>
              <a:ext uri="{FF2B5EF4-FFF2-40B4-BE49-F238E27FC236}">
                <a16:creationId xmlns:a16="http://schemas.microsoft.com/office/drawing/2014/main" id="{F25A827E-27E0-021C-FEDC-A5EE9428D783}"/>
              </a:ext>
            </a:extLst>
          </p:cNvPr>
          <p:cNvGraphicFramePr>
            <a:graphicFrameLocks noGrp="1"/>
          </p:cNvGraphicFramePr>
          <p:nvPr>
            <p:extLst>
              <p:ext uri="{D42A27DB-BD31-4B8C-83A1-F6EECF244321}">
                <p14:modId xmlns:p14="http://schemas.microsoft.com/office/powerpoint/2010/main" val="3915846471"/>
              </p:ext>
            </p:extLst>
          </p:nvPr>
        </p:nvGraphicFramePr>
        <p:xfrm>
          <a:off x="986365" y="2450057"/>
          <a:ext cx="10635110" cy="3024852"/>
        </p:xfrm>
        <a:graphic>
          <a:graphicData uri="http://schemas.openxmlformats.org/drawingml/2006/table">
            <a:tbl>
              <a:tblPr firstRow="1" bandRow="1">
                <a:tableStyleId>{5C22544A-7EE6-4342-B048-85BDC9FD1C3A}</a:tableStyleId>
              </a:tblPr>
              <a:tblGrid>
                <a:gridCol w="1555667">
                  <a:extLst>
                    <a:ext uri="{9D8B030D-6E8A-4147-A177-3AD203B41FA5}">
                      <a16:colId xmlns:a16="http://schemas.microsoft.com/office/drawing/2014/main" val="3488452871"/>
                    </a:ext>
                  </a:extLst>
                </a:gridCol>
                <a:gridCol w="6099048">
                  <a:extLst>
                    <a:ext uri="{9D8B030D-6E8A-4147-A177-3AD203B41FA5}">
                      <a16:colId xmlns:a16="http://schemas.microsoft.com/office/drawing/2014/main" val="1837970255"/>
                    </a:ext>
                  </a:extLst>
                </a:gridCol>
                <a:gridCol w="813816">
                  <a:extLst>
                    <a:ext uri="{9D8B030D-6E8A-4147-A177-3AD203B41FA5}">
                      <a16:colId xmlns:a16="http://schemas.microsoft.com/office/drawing/2014/main" val="3685792243"/>
                    </a:ext>
                  </a:extLst>
                </a:gridCol>
                <a:gridCol w="2166579">
                  <a:extLst>
                    <a:ext uri="{9D8B030D-6E8A-4147-A177-3AD203B41FA5}">
                      <a16:colId xmlns:a16="http://schemas.microsoft.com/office/drawing/2014/main" val="2499716339"/>
                    </a:ext>
                  </a:extLst>
                </a:gridCol>
              </a:tblGrid>
              <a:tr h="0">
                <a:tc>
                  <a:txBody>
                    <a:bodyPr/>
                    <a:lstStyle/>
                    <a:p>
                      <a:pPr algn="ctr"/>
                      <a:r>
                        <a:rPr lang="en-US" sz="1400"/>
                        <a:t>Comment_date</a:t>
                      </a:r>
                      <a:endParaRPr lang="en-SG" sz="1400" dirty="0"/>
                    </a:p>
                  </a:txBody>
                  <a:tcPr anchor="ctr"/>
                </a:tc>
                <a:tc>
                  <a:txBody>
                    <a:bodyPr/>
                    <a:lstStyle/>
                    <a:p>
                      <a:pPr algn="ctr"/>
                      <a:r>
                        <a:rPr lang="en-US" sz="1400"/>
                        <a:t>Comment</a:t>
                      </a:r>
                      <a:endParaRPr lang="en-SG" sz="1400" dirty="0"/>
                    </a:p>
                  </a:txBody>
                  <a:tcPr anchor="ctr"/>
                </a:tc>
                <a:tc>
                  <a:txBody>
                    <a:bodyPr/>
                    <a:lstStyle/>
                    <a:p>
                      <a:pPr algn="ctr"/>
                      <a:r>
                        <a:rPr lang="en-US" sz="1400"/>
                        <a:t>Score</a:t>
                      </a:r>
                      <a:endParaRPr lang="en-SG" sz="1400" dirty="0"/>
                    </a:p>
                  </a:txBody>
                  <a:tcPr anchor="ctr"/>
                </a:tc>
                <a:tc>
                  <a:txBody>
                    <a:bodyPr/>
                    <a:lstStyle/>
                    <a:p>
                      <a:pPr algn="ctr"/>
                      <a:r>
                        <a:rPr lang="en-US" sz="1400"/>
                        <a:t>Analysis</a:t>
                      </a:r>
                      <a:endParaRPr lang="en-SG" sz="1400" dirty="0"/>
                    </a:p>
                  </a:txBody>
                  <a:tcPr anchor="ctr"/>
                </a:tc>
                <a:extLst>
                  <a:ext uri="{0D108BD9-81ED-4DB2-BD59-A6C34878D82A}">
                    <a16:rowId xmlns:a16="http://schemas.microsoft.com/office/drawing/2014/main" val="3169543702"/>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0" i="0" kern="1200" dirty="0">
                          <a:solidFill>
                            <a:schemeClr val="dk1"/>
                          </a:solidFill>
                          <a:effectLst/>
                          <a:latin typeface="+mn-lt"/>
                          <a:ea typeface="+mn-ea"/>
                          <a:cs typeface="+mn-cs"/>
                        </a:rPr>
                        <a:t>2022-04-02</a:t>
                      </a:r>
                      <a:endParaRPr lang="en-SG" sz="1400" dirty="0"/>
                    </a:p>
                  </a:txBody>
                  <a:tcPr anchor="ctr"/>
                </a:tc>
                <a:tc>
                  <a:txBody>
                    <a:bodyPr/>
                    <a:lstStyle/>
                    <a:p>
                      <a:pPr algn="ctr"/>
                      <a:r>
                        <a:rPr lang="en-US" sz="1200" b="0" dirty="0"/>
                        <a:t>In relative terms, the greenback is still very </a:t>
                      </a:r>
                      <a:r>
                        <a:rPr lang="en-US" sz="1200" b="0" u="sng" dirty="0"/>
                        <a:t>strong</a:t>
                      </a:r>
                      <a:r>
                        <a:rPr lang="en-US" sz="1200" b="0" dirty="0"/>
                        <a:t>. </a:t>
                      </a:r>
                    </a:p>
                    <a:p>
                      <a:pPr algn="ctr"/>
                      <a:r>
                        <a:rPr lang="en-US" sz="1200" b="0" dirty="0"/>
                        <a:t>That said, war is occurring in Ukraine which is a </a:t>
                      </a:r>
                      <a:r>
                        <a:rPr lang="en-US" sz="1200" b="0" u="sng" dirty="0"/>
                        <a:t>massive</a:t>
                      </a:r>
                      <a:r>
                        <a:rPr lang="en-US" sz="1200" b="0" dirty="0"/>
                        <a:t> grain exporter. Disease is still </a:t>
                      </a:r>
                      <a:r>
                        <a:rPr lang="en-US" sz="1200" b="0" u="sng" dirty="0"/>
                        <a:t>screwing</a:t>
                      </a:r>
                      <a:r>
                        <a:rPr lang="en-US" sz="1200" b="0" dirty="0"/>
                        <a:t> up supply chains. Anthropogenic climate change is </a:t>
                      </a:r>
                      <a:r>
                        <a:rPr lang="en-US" sz="1200" b="0" u="sng" dirty="0"/>
                        <a:t>reducing</a:t>
                      </a:r>
                      <a:r>
                        <a:rPr lang="en-US" sz="1200" b="0" dirty="0"/>
                        <a:t> global harvests. </a:t>
                      </a:r>
                      <a:r>
                        <a:rPr lang="en-US" sz="1200" b="0" u="sng" dirty="0"/>
                        <a:t>Interesting</a:t>
                      </a:r>
                      <a:r>
                        <a:rPr lang="en-US" sz="1200" b="0" dirty="0"/>
                        <a:t> times.</a:t>
                      </a:r>
                      <a:endParaRPr lang="en-SG" sz="1200" b="0" dirty="0"/>
                    </a:p>
                  </a:txBody>
                  <a:tcPr anchor="ctr"/>
                </a:tc>
                <a:tc>
                  <a:txBody>
                    <a:bodyPr/>
                    <a:lstStyle/>
                    <a:p>
                      <a:pPr algn="ctr"/>
                      <a:r>
                        <a:rPr lang="en-US" sz="1400" dirty="0"/>
                        <a:t>6</a:t>
                      </a:r>
                      <a:endParaRPr lang="en-SG" sz="1400" dirty="0"/>
                    </a:p>
                  </a:txBody>
                  <a:tcPr anchor="ctr"/>
                </a:tc>
                <a:tc rowSpan="2">
                  <a:txBody>
                    <a:bodyPr/>
                    <a:lstStyle/>
                    <a:p>
                      <a:pPr marL="0" indent="0" algn="ctr">
                        <a:buFont typeface="Arial" panose="020B0604020202020204" pitchFamily="34" charset="0"/>
                        <a:buNone/>
                      </a:pPr>
                      <a:r>
                        <a:rPr lang="en-US" sz="1200" b="0" dirty="0"/>
                        <a:t>Fear, Positive</a:t>
                      </a:r>
                      <a:endParaRPr lang="en-SG" sz="1200" b="0" dirty="0"/>
                    </a:p>
                  </a:txBody>
                  <a:tcPr anchor="ctr"/>
                </a:tc>
                <a:extLst>
                  <a:ext uri="{0D108BD9-81ED-4DB2-BD59-A6C34878D82A}">
                    <a16:rowId xmlns:a16="http://schemas.microsoft.com/office/drawing/2014/main" val="4088419695"/>
                  </a:ext>
                </a:extLst>
              </a:tr>
              <a:tr h="693324">
                <a:tc>
                  <a:txBody>
                    <a:bodyPr/>
                    <a:lstStyle/>
                    <a:p>
                      <a:pPr algn="ctr"/>
                      <a:r>
                        <a:rPr lang="en-SG" sz="1400" b="0" i="0" kern="1200" dirty="0">
                          <a:solidFill>
                            <a:schemeClr val="dk1"/>
                          </a:solidFill>
                          <a:effectLst/>
                          <a:latin typeface="+mn-lt"/>
                          <a:ea typeface="+mn-ea"/>
                          <a:cs typeface="+mn-cs"/>
                        </a:rPr>
                        <a:t>2021-01-24</a:t>
                      </a:r>
                      <a:endParaRPr lang="en-SG" sz="1400" dirty="0"/>
                    </a:p>
                  </a:txBody>
                  <a:tcPr anchor="ctr"/>
                </a:tc>
                <a:tc>
                  <a:txBody>
                    <a:bodyPr/>
                    <a:lstStyle/>
                    <a:p>
                      <a:pPr marL="0" indent="0" algn="l">
                        <a:buFont typeface="Arial" panose="020B0604020202020204" pitchFamily="34" charset="0"/>
                        <a:buNone/>
                      </a:pPr>
                      <a:r>
                        <a:rPr lang="en-US" sz="1200" dirty="0"/>
                        <a:t>We should </a:t>
                      </a:r>
                      <a:r>
                        <a:rPr lang="en-US" sz="1200" u="sng" dirty="0"/>
                        <a:t>destroy</a:t>
                      </a:r>
                      <a:r>
                        <a:rPr lang="en-US" sz="1200" dirty="0"/>
                        <a:t> the oil and coal industry to move to a </a:t>
                      </a:r>
                      <a:r>
                        <a:rPr lang="en-US" sz="1200" u="sng" dirty="0"/>
                        <a:t>cleaner</a:t>
                      </a:r>
                      <a:r>
                        <a:rPr lang="en-US" sz="1200" dirty="0"/>
                        <a:t> renewable energy.  This will lose some jobs but will </a:t>
                      </a:r>
                      <a:r>
                        <a:rPr lang="en-US" sz="1200" u="sng" dirty="0"/>
                        <a:t>create</a:t>
                      </a:r>
                      <a:r>
                        <a:rPr lang="en-US" sz="1200" dirty="0"/>
                        <a:t> many more </a:t>
                      </a:r>
                      <a:r>
                        <a:rPr lang="en-US" sz="1200" u="sng" dirty="0"/>
                        <a:t>better</a:t>
                      </a:r>
                      <a:r>
                        <a:rPr lang="en-US" sz="1200" dirty="0"/>
                        <a:t> and </a:t>
                      </a:r>
                      <a:r>
                        <a:rPr lang="en-US" sz="1200" u="sng" dirty="0"/>
                        <a:t>safer</a:t>
                      </a:r>
                      <a:r>
                        <a:rPr lang="en-US" sz="1200" dirty="0"/>
                        <a:t> jobs in the solar and wind industries. No one wants to </a:t>
                      </a:r>
                      <a:r>
                        <a:rPr lang="en-US" sz="1200" u="sng" dirty="0"/>
                        <a:t>invade</a:t>
                      </a:r>
                      <a:r>
                        <a:rPr lang="en-US" sz="1200" dirty="0"/>
                        <a:t> the middle east for oil.</a:t>
                      </a:r>
                      <a:endParaRPr lang="en-SG" sz="1200" dirty="0"/>
                    </a:p>
                  </a:txBody>
                  <a:tcPr anchor="ctr"/>
                </a:tc>
                <a:tc>
                  <a:txBody>
                    <a:bodyPr/>
                    <a:lstStyle/>
                    <a:p>
                      <a:pPr algn="ctr"/>
                      <a:r>
                        <a:rPr lang="en-US" sz="1400" dirty="0"/>
                        <a:t>3</a:t>
                      </a:r>
                      <a:endParaRPr lang="en-SG" sz="1400" dirty="0"/>
                    </a:p>
                  </a:txBody>
                  <a:tcPr anchor="ctr"/>
                </a:tc>
                <a:tc vMerge="1">
                  <a:txBody>
                    <a:bodyPr/>
                    <a:lstStyle/>
                    <a:p>
                      <a:pPr marL="0" indent="0" algn="ctr">
                        <a:buFontTx/>
                        <a:buNone/>
                      </a:pPr>
                      <a:endParaRPr lang="en-US" sz="1200" b="0" dirty="0"/>
                    </a:p>
                  </a:txBody>
                  <a:tcPr anchor="ctr"/>
                </a:tc>
                <a:extLst>
                  <a:ext uri="{0D108BD9-81ED-4DB2-BD59-A6C34878D82A}">
                    <a16:rowId xmlns:a16="http://schemas.microsoft.com/office/drawing/2014/main" val="908508826"/>
                  </a:ext>
                </a:extLst>
              </a:tr>
              <a:tr h="6933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0" i="0" kern="1200" dirty="0">
                          <a:solidFill>
                            <a:schemeClr val="dk1"/>
                          </a:solidFill>
                          <a:effectLst/>
                          <a:latin typeface="+mn-lt"/>
                          <a:ea typeface="+mn-ea"/>
                          <a:cs typeface="+mn-cs"/>
                        </a:rPr>
                        <a:t>2019-06-07</a:t>
                      </a:r>
                      <a:endParaRPr lang="en-SG" sz="1400" dirty="0"/>
                    </a:p>
                  </a:txBody>
                  <a:tcPr anchor="ctr"/>
                </a:tc>
                <a:tc>
                  <a:txBody>
                    <a:bodyPr/>
                    <a:lstStyle/>
                    <a:p>
                      <a:pPr algn="ctr"/>
                      <a:r>
                        <a:rPr lang="en-US" sz="1200" b="0" dirty="0"/>
                        <a:t>They don't all "basically </a:t>
                      </a:r>
                      <a:r>
                        <a:rPr lang="en-US" sz="1200" b="0" u="sng" dirty="0"/>
                        <a:t>agree</a:t>
                      </a:r>
                      <a:r>
                        <a:rPr lang="en-US" sz="1200" b="0" dirty="0"/>
                        <a:t>". Joe Biden wants a middle ground approach to climate change.</a:t>
                      </a:r>
                      <a:endParaRPr lang="en-SG" sz="1200" b="0" dirty="0"/>
                    </a:p>
                  </a:txBody>
                  <a:tcPr anchor="ctr"/>
                </a:tc>
                <a:tc>
                  <a:txBody>
                    <a:bodyPr/>
                    <a:lstStyle/>
                    <a:p>
                      <a:pPr algn="ctr"/>
                      <a:r>
                        <a:rPr lang="en-US" sz="1400" dirty="0"/>
                        <a:t>19</a:t>
                      </a:r>
                      <a:endParaRPr lang="en-SG" sz="1400" dirty="0"/>
                    </a:p>
                  </a:txBody>
                  <a:tcPr anchor="ctr"/>
                </a:tc>
                <a:tc rowSpan="2">
                  <a:txBody>
                    <a:bodyPr/>
                    <a:lstStyle/>
                    <a:p>
                      <a:pPr marL="0" indent="0" algn="ctr">
                        <a:buFont typeface="Arial" panose="020B0604020202020204" pitchFamily="34" charset="0"/>
                        <a:buNone/>
                      </a:pPr>
                      <a:r>
                        <a:rPr lang="en-US" sz="1200" b="0" dirty="0"/>
                        <a:t>Fear, Trust, Positive</a:t>
                      </a:r>
                      <a:endParaRPr lang="en-SG" sz="1200" b="0" dirty="0"/>
                    </a:p>
                  </a:txBody>
                  <a:tcPr anchor="ctr"/>
                </a:tc>
                <a:extLst>
                  <a:ext uri="{0D108BD9-81ED-4DB2-BD59-A6C34878D82A}">
                    <a16:rowId xmlns:a16="http://schemas.microsoft.com/office/drawing/2014/main" val="2085813569"/>
                  </a:ext>
                </a:extLst>
              </a:tr>
              <a:tr h="693324">
                <a:tc>
                  <a:txBody>
                    <a:bodyPr/>
                    <a:lstStyle/>
                    <a:p>
                      <a:pPr algn="ctr"/>
                      <a:r>
                        <a:rPr lang="en-SG" sz="1400" b="0" i="0" kern="1200" dirty="0">
                          <a:solidFill>
                            <a:schemeClr val="dk1"/>
                          </a:solidFill>
                          <a:effectLst/>
                          <a:latin typeface="+mn-lt"/>
                          <a:ea typeface="+mn-ea"/>
                          <a:cs typeface="+mn-cs"/>
                        </a:rPr>
                        <a:t>2019-09-14</a:t>
                      </a:r>
                      <a:endParaRPr lang="en-SG" sz="1400" dirty="0"/>
                    </a:p>
                  </a:txBody>
                  <a:tcPr anchor="ctr"/>
                </a:tc>
                <a:tc>
                  <a:txBody>
                    <a:bodyPr/>
                    <a:lstStyle/>
                    <a:p>
                      <a:pPr marL="0" indent="0" algn="l">
                        <a:buFont typeface="Arial" panose="020B0604020202020204" pitchFamily="34" charset="0"/>
                        <a:buNone/>
                      </a:pPr>
                      <a:r>
                        <a:rPr lang="en-US" sz="1200" dirty="0"/>
                        <a:t>We'll probably still be trying to </a:t>
                      </a:r>
                      <a:r>
                        <a:rPr lang="en-US" sz="1200" u="sng" dirty="0"/>
                        <a:t>convince</a:t>
                      </a:r>
                      <a:r>
                        <a:rPr lang="en-US" sz="1200" dirty="0"/>
                        <a:t> people that climate change is real while we get more and more natural disasters</a:t>
                      </a:r>
                      <a:endParaRPr lang="en-SG" sz="1200" dirty="0"/>
                    </a:p>
                  </a:txBody>
                  <a:tcPr anchor="ctr"/>
                </a:tc>
                <a:tc>
                  <a:txBody>
                    <a:bodyPr/>
                    <a:lstStyle/>
                    <a:p>
                      <a:pPr algn="ctr"/>
                      <a:r>
                        <a:rPr lang="en-US" sz="1400" dirty="0"/>
                        <a:t>1</a:t>
                      </a:r>
                      <a:endParaRPr lang="en-SG" sz="1400" dirty="0"/>
                    </a:p>
                  </a:txBody>
                  <a:tcPr anchor="ctr"/>
                </a:tc>
                <a:tc vMerge="1">
                  <a:txBody>
                    <a:bodyPr/>
                    <a:lstStyle/>
                    <a:p>
                      <a:pPr marL="0" indent="0" algn="ctr">
                        <a:buFontTx/>
                        <a:buNone/>
                      </a:pPr>
                      <a:endParaRPr lang="en-US" sz="1200" b="0" dirty="0"/>
                    </a:p>
                  </a:txBody>
                  <a:tcPr anchor="ctr"/>
                </a:tc>
                <a:extLst>
                  <a:ext uri="{0D108BD9-81ED-4DB2-BD59-A6C34878D82A}">
                    <a16:rowId xmlns:a16="http://schemas.microsoft.com/office/drawing/2014/main" val="1618477582"/>
                  </a:ext>
                </a:extLst>
              </a:tr>
            </a:tbl>
          </a:graphicData>
        </a:graphic>
      </p:graphicFrame>
      <p:sp>
        <p:nvSpPr>
          <p:cNvPr id="7" name="TextBox 6">
            <a:extLst>
              <a:ext uri="{FF2B5EF4-FFF2-40B4-BE49-F238E27FC236}">
                <a16:creationId xmlns:a16="http://schemas.microsoft.com/office/drawing/2014/main" id="{24323666-30D9-96D3-86E5-6E61DA62D181}"/>
              </a:ext>
            </a:extLst>
          </p:cNvPr>
          <p:cNvSpPr txBox="1"/>
          <p:nvPr/>
        </p:nvSpPr>
        <p:spPr>
          <a:xfrm>
            <a:off x="986365" y="1175469"/>
            <a:ext cx="10219267" cy="738664"/>
          </a:xfrm>
          <a:prstGeom prst="rect">
            <a:avLst/>
          </a:prstGeom>
          <a:noFill/>
        </p:spPr>
        <p:txBody>
          <a:bodyPr wrap="square">
            <a:spAutoFit/>
          </a:bodyPr>
          <a:lstStyle/>
          <a:p>
            <a:pPr marL="285750" indent="-285750">
              <a:buFont typeface="Arial" panose="020B0604020202020204" pitchFamily="34" charset="0"/>
              <a:buChar char="•"/>
            </a:pPr>
            <a:r>
              <a:rPr lang="en-US" sz="1400" b="0" dirty="0">
                <a:effectLst/>
              </a:rPr>
              <a:t>Fear, positive?</a:t>
            </a:r>
          </a:p>
          <a:p>
            <a:pPr marL="285750" indent="-285750">
              <a:buFont typeface="Arial" panose="020B0604020202020204" pitchFamily="34" charset="0"/>
              <a:buChar char="•"/>
            </a:pPr>
            <a:r>
              <a:rPr lang="en-US" sz="1400" dirty="0"/>
              <a:t>Fear, trust, positive?</a:t>
            </a:r>
          </a:p>
          <a:p>
            <a:pPr marL="285750" indent="-285750">
              <a:buFont typeface="Arial" panose="020B0604020202020204" pitchFamily="34" charset="0"/>
              <a:buChar char="•"/>
            </a:pPr>
            <a:r>
              <a:rPr lang="en-US" sz="1400" dirty="0">
                <a:solidFill>
                  <a:srgbClr val="FF0000"/>
                </a:solidFill>
              </a:rPr>
              <a:t>Lexicon sentiment is not very accurate!</a:t>
            </a:r>
          </a:p>
        </p:txBody>
      </p:sp>
      <p:sp>
        <p:nvSpPr>
          <p:cNvPr id="3" name="TextBox 2">
            <a:extLst>
              <a:ext uri="{FF2B5EF4-FFF2-40B4-BE49-F238E27FC236}">
                <a16:creationId xmlns:a16="http://schemas.microsoft.com/office/drawing/2014/main" id="{CBBECECC-63DD-0534-E285-F10E4DE90AD4}"/>
              </a:ext>
            </a:extLst>
          </p:cNvPr>
          <p:cNvSpPr txBox="1"/>
          <p:nvPr/>
        </p:nvSpPr>
        <p:spPr>
          <a:xfrm>
            <a:off x="986365" y="806137"/>
            <a:ext cx="6101860" cy="369332"/>
          </a:xfrm>
          <a:prstGeom prst="rect">
            <a:avLst/>
          </a:prstGeom>
          <a:noFill/>
        </p:spPr>
        <p:txBody>
          <a:bodyPr wrap="square">
            <a:spAutoFit/>
          </a:bodyPr>
          <a:lstStyle/>
          <a:p>
            <a:r>
              <a:rPr lang="en-US" dirty="0"/>
              <a:t>Lexicon-based Sentiment (AFINN, NRC)</a:t>
            </a:r>
          </a:p>
        </p:txBody>
      </p:sp>
      <p:sp>
        <p:nvSpPr>
          <p:cNvPr id="9" name="TextBox 8">
            <a:extLst>
              <a:ext uri="{FF2B5EF4-FFF2-40B4-BE49-F238E27FC236}">
                <a16:creationId xmlns:a16="http://schemas.microsoft.com/office/drawing/2014/main" id="{9CFB666B-2F5F-6028-CE40-3F969424939D}"/>
              </a:ext>
            </a:extLst>
          </p:cNvPr>
          <p:cNvSpPr txBox="1"/>
          <p:nvPr/>
        </p:nvSpPr>
        <p:spPr>
          <a:xfrm>
            <a:off x="3013606" y="4315968"/>
            <a:ext cx="316822" cy="261610"/>
          </a:xfrm>
          <a:prstGeom prst="rect">
            <a:avLst/>
          </a:prstGeom>
          <a:noFill/>
        </p:spPr>
        <p:txBody>
          <a:bodyPr wrap="square">
            <a:spAutoFit/>
          </a:bodyPr>
          <a:lstStyle/>
          <a:p>
            <a:r>
              <a:rPr lang="en-US" sz="1100" dirty="0"/>
              <a:t>❌</a:t>
            </a:r>
            <a:endParaRPr lang="en-SG" sz="1100" dirty="0"/>
          </a:p>
        </p:txBody>
      </p:sp>
    </p:spTree>
    <p:extLst>
      <p:ext uri="{BB962C8B-B14F-4D97-AF65-F5344CB8AC3E}">
        <p14:creationId xmlns:p14="http://schemas.microsoft.com/office/powerpoint/2010/main" val="10558920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Lexicon-based Sentiment (AFINN, NRC)</a:t>
            </a:r>
          </a:p>
        </p:txBody>
      </p:sp>
      <p:sp>
        <p:nvSpPr>
          <p:cNvPr id="4" name="TextBox 3">
            <a:extLst>
              <a:ext uri="{FF2B5EF4-FFF2-40B4-BE49-F238E27FC236}">
                <a16:creationId xmlns:a16="http://schemas.microsoft.com/office/drawing/2014/main" id="{26E23A35-8782-E96F-CA14-D053026B06BA}"/>
              </a:ext>
            </a:extLst>
          </p:cNvPr>
          <p:cNvSpPr txBox="1"/>
          <p:nvPr/>
        </p:nvSpPr>
        <p:spPr>
          <a:xfrm>
            <a:off x="986365" y="5050913"/>
            <a:ext cx="10219267" cy="738664"/>
          </a:xfrm>
          <a:prstGeom prst="rect">
            <a:avLst/>
          </a:prstGeom>
          <a:noFill/>
        </p:spPr>
        <p:txBody>
          <a:bodyPr wrap="square">
            <a:spAutoFit/>
          </a:bodyPr>
          <a:lstStyle/>
          <a:p>
            <a:pPr marL="285750" indent="-285750">
              <a:buFont typeface="Arial" panose="020B0604020202020204" pitchFamily="34" charset="0"/>
              <a:buChar char="•"/>
            </a:pPr>
            <a:r>
              <a:rPr lang="en-US" sz="1400" dirty="0"/>
              <a:t>Major sentiments are positive, negative, fear in that order</a:t>
            </a:r>
          </a:p>
          <a:p>
            <a:pPr marL="285750" indent="-285750">
              <a:buFont typeface="Arial" panose="020B0604020202020204" pitchFamily="34" charset="0"/>
              <a:buChar char="•"/>
            </a:pPr>
            <a:r>
              <a:rPr lang="en-US" sz="1400" dirty="0"/>
              <a:t>Spikes/lulls in tandem</a:t>
            </a:r>
          </a:p>
          <a:p>
            <a:pPr marL="285750" indent="-285750">
              <a:buFont typeface="Arial" panose="020B0604020202020204" pitchFamily="34" charset="0"/>
              <a:buChar char="•"/>
            </a:pPr>
            <a:r>
              <a:rPr lang="en-US" sz="1400" dirty="0"/>
              <a:t>Fear traces negativity, but higher in 2 major periods</a:t>
            </a:r>
          </a:p>
        </p:txBody>
      </p:sp>
      <p:pic>
        <p:nvPicPr>
          <p:cNvPr id="2054" name="Picture 6">
            <a:extLst>
              <a:ext uri="{FF2B5EF4-FFF2-40B4-BE49-F238E27FC236}">
                <a16:creationId xmlns:a16="http://schemas.microsoft.com/office/drawing/2014/main" id="{C34D0A07-18A4-2A11-C8BF-E09CB9582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7802"/>
            <a:ext cx="12192000"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3791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Lexicon-based Sentiment (AFINN, NRC)</a:t>
            </a:r>
          </a:p>
        </p:txBody>
      </p:sp>
      <p:sp>
        <p:nvSpPr>
          <p:cNvPr id="4" name="TextBox 3">
            <a:extLst>
              <a:ext uri="{FF2B5EF4-FFF2-40B4-BE49-F238E27FC236}">
                <a16:creationId xmlns:a16="http://schemas.microsoft.com/office/drawing/2014/main" id="{26E23A35-8782-E96F-CA14-D053026B06BA}"/>
              </a:ext>
            </a:extLst>
          </p:cNvPr>
          <p:cNvSpPr txBox="1"/>
          <p:nvPr/>
        </p:nvSpPr>
        <p:spPr>
          <a:xfrm>
            <a:off x="986365" y="5050913"/>
            <a:ext cx="10219267" cy="307777"/>
          </a:xfrm>
          <a:prstGeom prst="rect">
            <a:avLst/>
          </a:prstGeom>
          <a:noFill/>
        </p:spPr>
        <p:txBody>
          <a:bodyPr wrap="square">
            <a:spAutoFit/>
          </a:bodyPr>
          <a:lstStyle/>
          <a:p>
            <a:pPr marL="285750" indent="-285750">
              <a:buFont typeface="Arial" panose="020B0604020202020204" pitchFamily="34" charset="0"/>
              <a:buChar char="•"/>
            </a:pPr>
            <a:r>
              <a:rPr lang="en-US" sz="1400" dirty="0"/>
              <a:t>Zoom in on the rest</a:t>
            </a:r>
          </a:p>
        </p:txBody>
      </p:sp>
      <p:pic>
        <p:nvPicPr>
          <p:cNvPr id="3078" name="Picture 6">
            <a:extLst>
              <a:ext uri="{FF2B5EF4-FFF2-40B4-BE49-F238E27FC236}">
                <a16:creationId xmlns:a16="http://schemas.microsoft.com/office/drawing/2014/main" id="{C223E54F-5D21-28C1-82C8-3B3D50856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267802"/>
            <a:ext cx="121920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555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7" name="TextBox 6">
            <a:extLst>
              <a:ext uri="{FF2B5EF4-FFF2-40B4-BE49-F238E27FC236}">
                <a16:creationId xmlns:a16="http://schemas.microsoft.com/office/drawing/2014/main" id="{24323666-30D9-96D3-86E5-6E61DA62D181}"/>
              </a:ext>
            </a:extLst>
          </p:cNvPr>
          <p:cNvSpPr txBox="1"/>
          <p:nvPr/>
        </p:nvSpPr>
        <p:spPr>
          <a:xfrm>
            <a:off x="986365" y="1175469"/>
            <a:ext cx="10219267" cy="307777"/>
          </a:xfrm>
          <a:prstGeom prst="rect">
            <a:avLst/>
          </a:prstGeom>
          <a:noFill/>
        </p:spPr>
        <p:txBody>
          <a:bodyPr wrap="square">
            <a:spAutoFit/>
          </a:bodyPr>
          <a:lstStyle/>
          <a:p>
            <a:pPr marL="285750" indent="-285750">
              <a:buFont typeface="Arial" panose="020B0604020202020204" pitchFamily="34" charset="0"/>
              <a:buChar char="•"/>
            </a:pPr>
            <a:r>
              <a:rPr lang="en-US" sz="1400" dirty="0"/>
              <a:t>7 January 2020:</a:t>
            </a:r>
          </a:p>
        </p:txBody>
      </p:sp>
      <p:sp>
        <p:nvSpPr>
          <p:cNvPr id="3" name="TextBox 2">
            <a:extLst>
              <a:ext uri="{FF2B5EF4-FFF2-40B4-BE49-F238E27FC236}">
                <a16:creationId xmlns:a16="http://schemas.microsoft.com/office/drawing/2014/main" id="{CBBECECC-63DD-0534-E285-F10E4DE90AD4}"/>
              </a:ext>
            </a:extLst>
          </p:cNvPr>
          <p:cNvSpPr txBox="1"/>
          <p:nvPr/>
        </p:nvSpPr>
        <p:spPr>
          <a:xfrm>
            <a:off x="986365" y="806137"/>
            <a:ext cx="6101860" cy="369332"/>
          </a:xfrm>
          <a:prstGeom prst="rect">
            <a:avLst/>
          </a:prstGeom>
          <a:noFill/>
        </p:spPr>
        <p:txBody>
          <a:bodyPr wrap="square">
            <a:spAutoFit/>
          </a:bodyPr>
          <a:lstStyle/>
          <a:p>
            <a:r>
              <a:rPr lang="en-US" dirty="0"/>
              <a:t>Lexicon-based Sentiment (AFINN, NRC)</a:t>
            </a:r>
          </a:p>
        </p:txBody>
      </p:sp>
      <p:pic>
        <p:nvPicPr>
          <p:cNvPr id="5" name="Picture 4">
            <a:extLst>
              <a:ext uri="{FF2B5EF4-FFF2-40B4-BE49-F238E27FC236}">
                <a16:creationId xmlns:a16="http://schemas.microsoft.com/office/drawing/2014/main" id="{CA9322D6-3BB9-6D06-3563-03D9FDD36D71}"/>
              </a:ext>
            </a:extLst>
          </p:cNvPr>
          <p:cNvPicPr>
            <a:picLocks noChangeAspect="1"/>
          </p:cNvPicPr>
          <p:nvPr/>
        </p:nvPicPr>
        <p:blipFill>
          <a:blip r:embed="rId3"/>
          <a:stretch>
            <a:fillRect/>
          </a:stretch>
        </p:blipFill>
        <p:spPr>
          <a:xfrm>
            <a:off x="1607344" y="1594274"/>
            <a:ext cx="8977312" cy="4826921"/>
          </a:xfrm>
          <a:prstGeom prst="rect">
            <a:avLst/>
          </a:prstGeom>
        </p:spPr>
      </p:pic>
    </p:spTree>
    <p:extLst>
      <p:ext uri="{BB962C8B-B14F-4D97-AF65-F5344CB8AC3E}">
        <p14:creationId xmlns:p14="http://schemas.microsoft.com/office/powerpoint/2010/main" val="19973783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7" name="TextBox 6">
            <a:extLst>
              <a:ext uri="{FF2B5EF4-FFF2-40B4-BE49-F238E27FC236}">
                <a16:creationId xmlns:a16="http://schemas.microsoft.com/office/drawing/2014/main" id="{24323666-30D9-96D3-86E5-6E61DA62D181}"/>
              </a:ext>
            </a:extLst>
          </p:cNvPr>
          <p:cNvSpPr txBox="1"/>
          <p:nvPr/>
        </p:nvSpPr>
        <p:spPr>
          <a:xfrm>
            <a:off x="986365" y="1175469"/>
            <a:ext cx="10219267" cy="954107"/>
          </a:xfrm>
          <a:prstGeom prst="rect">
            <a:avLst/>
          </a:prstGeom>
          <a:noFill/>
        </p:spPr>
        <p:txBody>
          <a:bodyPr wrap="square">
            <a:spAutoFit/>
          </a:bodyPr>
          <a:lstStyle/>
          <a:p>
            <a:pPr marL="285750" indent="-285750">
              <a:buFont typeface="Arial" panose="020B0604020202020204" pitchFamily="34" charset="0"/>
              <a:buChar char="•"/>
            </a:pPr>
            <a:r>
              <a:rPr lang="en-US" sz="1400" dirty="0"/>
              <a:t>7 January 2020:</a:t>
            </a:r>
          </a:p>
          <a:p>
            <a:pPr marL="742950" lvl="1" indent="-285750">
              <a:buFont typeface="Arial" panose="020B0604020202020204" pitchFamily="34" charset="0"/>
              <a:buChar char="•"/>
            </a:pPr>
            <a:r>
              <a:rPr lang="en-US" sz="1400" dirty="0"/>
              <a:t>Mostly Australian bushfires (animals, arson, climate change conditions, fossil fuel companies, government, media) </a:t>
            </a:r>
          </a:p>
          <a:p>
            <a:pPr marL="742950" lvl="1" indent="-285750">
              <a:buFont typeface="Arial" panose="020B0604020202020204" pitchFamily="34" charset="0"/>
              <a:buChar char="•"/>
            </a:pPr>
            <a:r>
              <a:rPr lang="en-SG" sz="1400" b="0" i="0" dirty="0">
                <a:solidFill>
                  <a:srgbClr val="222222"/>
                </a:solidFill>
                <a:effectLst/>
              </a:rPr>
              <a:t>Rory Norman’s death after shooting in South Dallas on 5 January</a:t>
            </a:r>
          </a:p>
          <a:p>
            <a:pPr marL="742950" lvl="1" indent="-285750">
              <a:buFont typeface="Arial" panose="020B0604020202020204" pitchFamily="34" charset="0"/>
              <a:buChar char="•"/>
            </a:pPr>
            <a:r>
              <a:rPr lang="en-SG" sz="1400" dirty="0">
                <a:solidFill>
                  <a:srgbClr val="222222"/>
                </a:solidFill>
              </a:rPr>
              <a:t>Stampede killing several mourners at the burial of Iraq’s military commander, which Trump ordered a drone strike on.</a:t>
            </a:r>
          </a:p>
        </p:txBody>
      </p:sp>
      <p:sp>
        <p:nvSpPr>
          <p:cNvPr id="3" name="TextBox 2">
            <a:extLst>
              <a:ext uri="{FF2B5EF4-FFF2-40B4-BE49-F238E27FC236}">
                <a16:creationId xmlns:a16="http://schemas.microsoft.com/office/drawing/2014/main" id="{CBBECECC-63DD-0534-E285-F10E4DE90AD4}"/>
              </a:ext>
            </a:extLst>
          </p:cNvPr>
          <p:cNvSpPr txBox="1"/>
          <p:nvPr/>
        </p:nvSpPr>
        <p:spPr>
          <a:xfrm>
            <a:off x="986365" y="806137"/>
            <a:ext cx="6101860" cy="369332"/>
          </a:xfrm>
          <a:prstGeom prst="rect">
            <a:avLst/>
          </a:prstGeom>
          <a:noFill/>
        </p:spPr>
        <p:txBody>
          <a:bodyPr wrap="square">
            <a:spAutoFit/>
          </a:bodyPr>
          <a:lstStyle/>
          <a:p>
            <a:r>
              <a:rPr lang="en-US" dirty="0"/>
              <a:t>Lexicon-based Sentiment (AFINN, NRC)</a:t>
            </a:r>
          </a:p>
        </p:txBody>
      </p:sp>
    </p:spTree>
    <p:extLst>
      <p:ext uri="{BB962C8B-B14F-4D97-AF65-F5344CB8AC3E}">
        <p14:creationId xmlns:p14="http://schemas.microsoft.com/office/powerpoint/2010/main" val="2170335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pic>
        <p:nvPicPr>
          <p:cNvPr id="9" name="Picture 8">
            <a:extLst>
              <a:ext uri="{FF2B5EF4-FFF2-40B4-BE49-F238E27FC236}">
                <a16:creationId xmlns:a16="http://schemas.microsoft.com/office/drawing/2014/main" id="{01BB37F1-925E-FAC7-915C-6EC1B6051CD9}"/>
              </a:ext>
            </a:extLst>
          </p:cNvPr>
          <p:cNvPicPr>
            <a:picLocks noChangeAspect="1"/>
          </p:cNvPicPr>
          <p:nvPr/>
        </p:nvPicPr>
        <p:blipFill>
          <a:blip r:embed="rId3"/>
          <a:stretch>
            <a:fillRect/>
          </a:stretch>
        </p:blipFill>
        <p:spPr>
          <a:xfrm>
            <a:off x="5531482" y="0"/>
            <a:ext cx="6660518" cy="6858000"/>
          </a:xfrm>
          <a:prstGeom prst="rect">
            <a:avLst/>
          </a:prstGeom>
        </p:spPr>
      </p:pic>
      <p:sp>
        <p:nvSpPr>
          <p:cNvPr id="6" name="TextBox 5">
            <a:extLst>
              <a:ext uri="{FF2B5EF4-FFF2-40B4-BE49-F238E27FC236}">
                <a16:creationId xmlns:a16="http://schemas.microsoft.com/office/drawing/2014/main" id="{128C8117-C5B9-4AA5-213E-29EE4BB1378E}"/>
              </a:ext>
            </a:extLst>
          </p:cNvPr>
          <p:cNvSpPr txBox="1"/>
          <p:nvPr/>
        </p:nvSpPr>
        <p:spPr>
          <a:xfrm>
            <a:off x="986365" y="1175469"/>
            <a:ext cx="4545117" cy="2893100"/>
          </a:xfrm>
          <a:prstGeom prst="rect">
            <a:avLst/>
          </a:prstGeom>
          <a:noFill/>
        </p:spPr>
        <p:txBody>
          <a:bodyPr wrap="square">
            <a:spAutoFit/>
          </a:bodyPr>
          <a:lstStyle/>
          <a:p>
            <a:pPr marL="285750" indent="-285750">
              <a:buFont typeface="Arial" panose="020B0604020202020204" pitchFamily="34" charset="0"/>
              <a:buChar char="•"/>
            </a:pPr>
            <a:r>
              <a:rPr lang="en-US" sz="1400" dirty="0"/>
              <a:t>7 January 2020:</a:t>
            </a:r>
          </a:p>
          <a:p>
            <a:pPr marL="742950" lvl="1" indent="-285750">
              <a:buFont typeface="Arial" panose="020B0604020202020204" pitchFamily="34" charset="0"/>
              <a:buChar char="•"/>
            </a:pPr>
            <a:r>
              <a:rPr lang="en-US" sz="1400" b="0" i="0" dirty="0">
                <a:solidFill>
                  <a:srgbClr val="222222"/>
                </a:solidFill>
                <a:effectLst/>
              </a:rPr>
              <a:t>3-Decade-Long Georgia-Florida Water Dispute Heads To Supreme Court</a:t>
            </a:r>
            <a:endParaRPr lang="en-SG" sz="1400" b="0" i="0" dirty="0">
              <a:solidFill>
                <a:srgbClr val="222222"/>
              </a:solidFill>
              <a:effectLst/>
            </a:endParaRPr>
          </a:p>
          <a:p>
            <a:pPr marL="1200150" lvl="2" indent="-285750">
              <a:buFont typeface="Arial" panose="020B0604020202020204" pitchFamily="34" charset="0"/>
              <a:buChar char="•"/>
            </a:pPr>
            <a:r>
              <a:rPr lang="en-SG" sz="1400" b="0" i="0" dirty="0">
                <a:solidFill>
                  <a:srgbClr val="222222"/>
                </a:solidFill>
                <a:effectLst/>
              </a:rPr>
              <a:t>Due to climate warming </a:t>
            </a:r>
            <a:r>
              <a:rPr lang="en-SG" sz="1400" dirty="0">
                <a:solidFill>
                  <a:srgbClr val="222222"/>
                </a:solidFill>
              </a:rPr>
              <a:t>=&gt; droughts</a:t>
            </a:r>
          </a:p>
          <a:p>
            <a:pPr marL="1200150" lvl="2" indent="-285750">
              <a:buFont typeface="Arial" panose="020B0604020202020204" pitchFamily="34" charset="0"/>
              <a:buChar char="•"/>
            </a:pPr>
            <a:r>
              <a:rPr lang="en-SG" sz="1400" dirty="0">
                <a:solidFill>
                  <a:srgbClr val="222222"/>
                </a:solidFill>
              </a:rPr>
              <a:t>Not enough water flowing downstream for Florida, saying Georgia isn’t doing enough to cap its water usage</a:t>
            </a:r>
          </a:p>
          <a:p>
            <a:pPr marL="1200150" lvl="2" indent="-285750">
              <a:buFont typeface="Arial" panose="020B0604020202020204" pitchFamily="34" charset="0"/>
              <a:buChar char="•"/>
            </a:pPr>
            <a:r>
              <a:rPr lang="en-SG" sz="1400" b="0" i="0" dirty="0">
                <a:solidFill>
                  <a:srgbClr val="222222"/>
                </a:solidFill>
                <a:effectLst/>
              </a:rPr>
              <a:t>Georg</a:t>
            </a:r>
            <a:r>
              <a:rPr lang="en-SG" sz="1400" dirty="0">
                <a:solidFill>
                  <a:srgbClr val="222222"/>
                </a:solidFill>
              </a:rPr>
              <a:t>ia says it’s already doing a lot, more so than other states</a:t>
            </a:r>
          </a:p>
          <a:p>
            <a:pPr marL="1200150" lvl="2" indent="-285750">
              <a:buFont typeface="Arial" panose="020B0604020202020204" pitchFamily="34" charset="0"/>
              <a:buChar char="•"/>
            </a:pPr>
            <a:r>
              <a:rPr lang="en-SG" sz="1400" dirty="0">
                <a:solidFill>
                  <a:srgbClr val="222222"/>
                </a:solidFill>
                <a:hlinkClick r:id="rId4"/>
              </a:rPr>
              <a:t>“</a:t>
            </a:r>
            <a:r>
              <a:rPr lang="en-US" sz="1400" dirty="0">
                <a:solidFill>
                  <a:srgbClr val="000000"/>
                </a:solidFill>
                <a:hlinkClick r:id="rId4"/>
              </a:rPr>
              <a:t>water that starts at Lake Lanier, a reservoir northeast of Atlanta. It generates hydropower as its water is released from a dam into the Chattahoochee River.</a:t>
            </a:r>
            <a:r>
              <a:rPr lang="en-SG" sz="1400" dirty="0">
                <a:solidFill>
                  <a:srgbClr val="222222"/>
                </a:solidFill>
                <a:hlinkClick r:id="rId4"/>
              </a:rPr>
              <a:t>”</a:t>
            </a:r>
            <a:r>
              <a:rPr lang="en-SG" sz="1400" dirty="0">
                <a:solidFill>
                  <a:srgbClr val="222222"/>
                </a:solidFill>
              </a:rPr>
              <a:t>.</a:t>
            </a:r>
          </a:p>
        </p:txBody>
      </p:sp>
      <p:sp>
        <p:nvSpPr>
          <p:cNvPr id="8" name="TextBox 7">
            <a:extLst>
              <a:ext uri="{FF2B5EF4-FFF2-40B4-BE49-F238E27FC236}">
                <a16:creationId xmlns:a16="http://schemas.microsoft.com/office/drawing/2014/main" id="{48A3BDA6-9CE5-1FB9-12D2-6583758C5E98}"/>
              </a:ext>
            </a:extLst>
          </p:cNvPr>
          <p:cNvSpPr txBox="1"/>
          <p:nvPr/>
        </p:nvSpPr>
        <p:spPr>
          <a:xfrm>
            <a:off x="986365" y="806137"/>
            <a:ext cx="6101860" cy="369332"/>
          </a:xfrm>
          <a:prstGeom prst="rect">
            <a:avLst/>
          </a:prstGeom>
          <a:noFill/>
        </p:spPr>
        <p:txBody>
          <a:bodyPr wrap="square">
            <a:spAutoFit/>
          </a:bodyPr>
          <a:lstStyle/>
          <a:p>
            <a:r>
              <a:rPr lang="en-US" dirty="0"/>
              <a:t>Lexicon-based Sentiment (AFINN, NRC)</a:t>
            </a:r>
          </a:p>
        </p:txBody>
      </p:sp>
    </p:spTree>
    <p:extLst>
      <p:ext uri="{BB962C8B-B14F-4D97-AF65-F5344CB8AC3E}">
        <p14:creationId xmlns:p14="http://schemas.microsoft.com/office/powerpoint/2010/main" val="15673680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7" name="TextBox 6">
            <a:extLst>
              <a:ext uri="{FF2B5EF4-FFF2-40B4-BE49-F238E27FC236}">
                <a16:creationId xmlns:a16="http://schemas.microsoft.com/office/drawing/2014/main" id="{24323666-30D9-96D3-86E5-6E61DA62D181}"/>
              </a:ext>
            </a:extLst>
          </p:cNvPr>
          <p:cNvSpPr txBox="1"/>
          <p:nvPr/>
        </p:nvSpPr>
        <p:spPr>
          <a:xfrm>
            <a:off x="986365" y="1175469"/>
            <a:ext cx="10219267" cy="1384995"/>
          </a:xfrm>
          <a:prstGeom prst="rect">
            <a:avLst/>
          </a:prstGeom>
          <a:noFill/>
        </p:spPr>
        <p:txBody>
          <a:bodyPr wrap="square">
            <a:spAutoFit/>
          </a:bodyPr>
          <a:lstStyle/>
          <a:p>
            <a:pPr marL="285750" indent="-285750">
              <a:buFont typeface="Arial" panose="020B0604020202020204" pitchFamily="34" charset="0"/>
              <a:buChar char="•"/>
            </a:pPr>
            <a:r>
              <a:rPr lang="en-US" sz="1400" dirty="0"/>
              <a:t>15 September 2020:</a:t>
            </a:r>
          </a:p>
          <a:p>
            <a:pPr marL="742950" lvl="1" indent="-285750">
              <a:buFont typeface="Arial" panose="020B0604020202020204" pitchFamily="34" charset="0"/>
              <a:buChar char="•"/>
            </a:pPr>
            <a:r>
              <a:rPr lang="en-US" sz="1400" dirty="0"/>
              <a:t>West Coast (California) wildfires</a:t>
            </a:r>
          </a:p>
          <a:p>
            <a:pPr marL="1200150" lvl="2" indent="-285750">
              <a:buFont typeface="Arial" panose="020B0604020202020204" pitchFamily="34" charset="0"/>
              <a:buChar char="•"/>
            </a:pPr>
            <a:r>
              <a:rPr lang="en-US" sz="1400" dirty="0">
                <a:solidFill>
                  <a:srgbClr val="222222"/>
                </a:solidFill>
              </a:rPr>
              <a:t>Record breaking, burnt through 2 million acres</a:t>
            </a:r>
          </a:p>
          <a:p>
            <a:pPr marL="1200150" lvl="2" indent="-285750">
              <a:buFont typeface="Arial" panose="020B0604020202020204" pitchFamily="34" charset="0"/>
              <a:buChar char="•"/>
            </a:pPr>
            <a:r>
              <a:rPr lang="en-SG" sz="1400" dirty="0">
                <a:solidFill>
                  <a:srgbClr val="222222"/>
                </a:solidFill>
              </a:rPr>
              <a:t>Hundreds of marijuana businesses threatened</a:t>
            </a:r>
          </a:p>
          <a:p>
            <a:pPr marL="1200150" lvl="2" indent="-285750">
              <a:buFont typeface="Arial" panose="020B0604020202020204" pitchFamily="34" charset="0"/>
              <a:buChar char="•"/>
            </a:pPr>
            <a:r>
              <a:rPr lang="en-SG" sz="1400" dirty="0">
                <a:solidFill>
                  <a:srgbClr val="222222"/>
                </a:solidFill>
              </a:rPr>
              <a:t>If not completely razed, need to decontaminate</a:t>
            </a:r>
          </a:p>
          <a:p>
            <a:pPr marL="1200150" lvl="2" indent="-285750">
              <a:buFont typeface="Arial" panose="020B0604020202020204" pitchFamily="34" charset="0"/>
              <a:buChar char="•"/>
            </a:pPr>
            <a:r>
              <a:rPr lang="en-SG" sz="1400" dirty="0">
                <a:solidFill>
                  <a:srgbClr val="222222"/>
                </a:solidFill>
              </a:rPr>
              <a:t>“climate injustice”</a:t>
            </a:r>
          </a:p>
        </p:txBody>
      </p:sp>
      <p:sp>
        <p:nvSpPr>
          <p:cNvPr id="3" name="TextBox 2">
            <a:extLst>
              <a:ext uri="{FF2B5EF4-FFF2-40B4-BE49-F238E27FC236}">
                <a16:creationId xmlns:a16="http://schemas.microsoft.com/office/drawing/2014/main" id="{CBBECECC-63DD-0534-E285-F10E4DE90AD4}"/>
              </a:ext>
            </a:extLst>
          </p:cNvPr>
          <p:cNvSpPr txBox="1"/>
          <p:nvPr/>
        </p:nvSpPr>
        <p:spPr>
          <a:xfrm>
            <a:off x="986365" y="806137"/>
            <a:ext cx="6101860" cy="369332"/>
          </a:xfrm>
          <a:prstGeom prst="rect">
            <a:avLst/>
          </a:prstGeom>
          <a:noFill/>
        </p:spPr>
        <p:txBody>
          <a:bodyPr wrap="square">
            <a:spAutoFit/>
          </a:bodyPr>
          <a:lstStyle/>
          <a:p>
            <a:r>
              <a:rPr lang="en-US" dirty="0"/>
              <a:t>Lexicon-based Sentiment (AFINN, NRC)</a:t>
            </a:r>
          </a:p>
        </p:txBody>
      </p:sp>
    </p:spTree>
    <p:extLst>
      <p:ext uri="{BB962C8B-B14F-4D97-AF65-F5344CB8AC3E}">
        <p14:creationId xmlns:p14="http://schemas.microsoft.com/office/powerpoint/2010/main" val="2032157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F5D2F8-0336-FF45-57A1-CC9E963894AD}"/>
              </a:ext>
            </a:extLst>
          </p:cNvPr>
          <p:cNvSpPr txBox="1"/>
          <p:nvPr/>
        </p:nvSpPr>
        <p:spPr>
          <a:xfrm>
            <a:off x="410633" y="380999"/>
            <a:ext cx="11370733" cy="4893647"/>
          </a:xfrm>
          <a:prstGeom prst="rect">
            <a:avLst/>
          </a:prstGeom>
          <a:noFill/>
        </p:spPr>
        <p:txBody>
          <a:bodyPr wrap="square">
            <a:spAutoFit/>
          </a:bodyPr>
          <a:lstStyle/>
          <a:p>
            <a:pPr algn="ctr" rtl="0">
              <a:spcBef>
                <a:spcPts val="1200"/>
              </a:spcBef>
              <a:spcAft>
                <a:spcPts val="0"/>
              </a:spcAft>
            </a:pPr>
            <a:r>
              <a:rPr lang="en-US" sz="2000" b="0" i="0" u="none" strike="noStrike" dirty="0">
                <a:solidFill>
                  <a:srgbClr val="444444"/>
                </a:solidFill>
                <a:effectLst/>
                <a:latin typeface="+mj-lt"/>
              </a:rPr>
              <a:t>“</a:t>
            </a:r>
            <a:r>
              <a:rPr lang="en-US" sz="2000" b="0" i="0" u="sng" strike="noStrike" dirty="0">
                <a:solidFill>
                  <a:srgbClr val="2998E3"/>
                </a:solidFill>
                <a:effectLst/>
                <a:latin typeface="+mj-lt"/>
                <a:hlinkClick r:id="rId2"/>
              </a:rPr>
              <a:t>Climate Change Reddit </a:t>
            </a:r>
            <a:r>
              <a:rPr lang="en-US" sz="2000" b="0" i="0" u="sng" strike="noStrike" dirty="0">
                <a:solidFill>
                  <a:srgbClr val="FF0000"/>
                </a:solidFill>
                <a:effectLst/>
                <a:latin typeface="+mj-lt"/>
              </a:rPr>
              <a:t>Comments</a:t>
            </a:r>
            <a:r>
              <a:rPr lang="en-US" sz="2000" b="0" i="0" u="none" strike="noStrike" dirty="0">
                <a:solidFill>
                  <a:srgbClr val="444444"/>
                </a:solidFill>
                <a:effectLst/>
                <a:latin typeface="+mj-lt"/>
              </a:rPr>
              <a:t>”</a:t>
            </a:r>
            <a:endParaRPr lang="en-US" sz="2000" b="0" dirty="0">
              <a:effectLst/>
              <a:latin typeface="+mj-lt"/>
            </a:endParaRPr>
          </a:p>
          <a:p>
            <a:pPr rtl="0">
              <a:spcBef>
                <a:spcPts val="1200"/>
              </a:spcBef>
              <a:spcAft>
                <a:spcPts val="0"/>
              </a:spcAft>
            </a:pPr>
            <a:r>
              <a:rPr lang="en-US" sz="1400" b="1" i="0" u="none" strike="noStrike" dirty="0">
                <a:solidFill>
                  <a:srgbClr val="444444"/>
                </a:solidFill>
                <a:effectLst/>
              </a:rPr>
              <a:t>How data was collected: </a:t>
            </a:r>
            <a:br>
              <a:rPr lang="en-US" sz="1400" b="0" i="0" u="none" strike="noStrike" dirty="0">
                <a:solidFill>
                  <a:srgbClr val="444444"/>
                </a:solidFill>
                <a:effectLst/>
              </a:rPr>
            </a:br>
            <a:r>
              <a:rPr lang="en-US" sz="1400" b="0" i="0" dirty="0">
                <a:solidFill>
                  <a:srgbClr val="3C4043"/>
                </a:solidFill>
                <a:effectLst/>
              </a:rPr>
              <a:t>All the posts and comments on Reddit mentioning the terms "climate" and "change", 1 Jan 2010 - </a:t>
            </a:r>
            <a:r>
              <a:rPr lang="en-US" sz="1400" dirty="0">
                <a:solidFill>
                  <a:srgbClr val="3C4043"/>
                </a:solidFill>
              </a:rPr>
              <a:t>31</a:t>
            </a:r>
            <a:r>
              <a:rPr lang="en-US" sz="1400" b="0" i="0" dirty="0">
                <a:solidFill>
                  <a:srgbClr val="3C4043"/>
                </a:solidFill>
                <a:effectLst/>
              </a:rPr>
              <a:t> Sept 2022</a:t>
            </a:r>
            <a:br>
              <a:rPr lang="en-US" sz="1400" b="0" i="0" dirty="0">
                <a:solidFill>
                  <a:srgbClr val="3C4043"/>
                </a:solidFill>
                <a:effectLst/>
              </a:rPr>
            </a:br>
            <a:r>
              <a:rPr lang="en-US" sz="1400" b="0" i="0" u="none" strike="noStrike" dirty="0">
                <a:solidFill>
                  <a:srgbClr val="444444"/>
                </a:solidFill>
                <a:effectLst/>
              </a:rPr>
              <a:t>Same dataset from Kaggle used in PS4, but </a:t>
            </a:r>
            <a:r>
              <a:rPr lang="en-US" sz="1400" b="0" i="0" dirty="0">
                <a:solidFill>
                  <a:srgbClr val="3C4043"/>
                </a:solidFill>
                <a:effectLst/>
              </a:rPr>
              <a:t>comments</a:t>
            </a:r>
            <a:r>
              <a:rPr lang="en-US" sz="1400" b="0" i="0" u="none" strike="noStrike" dirty="0">
                <a:solidFill>
                  <a:srgbClr val="444444"/>
                </a:solidFill>
                <a:effectLst/>
              </a:rPr>
              <a:t> instead of posts </a:t>
            </a:r>
            <a:endParaRPr lang="en-US" sz="1400" i="1" dirty="0">
              <a:effectLst/>
            </a:endParaRPr>
          </a:p>
          <a:p>
            <a:pPr rtl="0">
              <a:spcBef>
                <a:spcPts val="1200"/>
              </a:spcBef>
              <a:spcAft>
                <a:spcPts val="0"/>
              </a:spcAft>
            </a:pPr>
            <a:r>
              <a:rPr lang="en-US" sz="1400" b="1" i="0" u="none" strike="noStrike" dirty="0">
                <a:solidFill>
                  <a:srgbClr val="444444"/>
                </a:solidFill>
                <a:effectLst/>
              </a:rPr>
              <a:t>How</a:t>
            </a:r>
            <a:r>
              <a:rPr lang="en-US" sz="1400" b="1" i="0" u="none" strike="noStrike" dirty="0">
                <a:solidFill>
                  <a:srgbClr val="FF0000"/>
                </a:solidFill>
                <a:effectLst/>
              </a:rPr>
              <a:t> </a:t>
            </a:r>
            <a:r>
              <a:rPr lang="en-US" sz="1400" b="1" i="0" u="none" strike="noStrike" dirty="0">
                <a:solidFill>
                  <a:srgbClr val="444444"/>
                </a:solidFill>
                <a:effectLst/>
              </a:rPr>
              <a:t>variables may be used: </a:t>
            </a:r>
            <a:br>
              <a:rPr lang="en-US" sz="1400" b="0" i="0" u="none" strike="noStrike" dirty="0">
                <a:solidFill>
                  <a:srgbClr val="444444"/>
                </a:solidFill>
                <a:effectLst/>
              </a:rPr>
            </a:br>
            <a:r>
              <a:rPr lang="en-US" sz="1400" b="0" i="0" u="none" strike="noStrike" dirty="0">
                <a:solidFill>
                  <a:schemeClr val="bg1">
                    <a:lumMod val="65000"/>
                  </a:schemeClr>
                </a:solidFill>
                <a:effectLst/>
              </a:rPr>
              <a:t>'id</a:t>
            </a:r>
            <a:r>
              <a:rPr lang="en-US" sz="1400" b="0" i="0" u="none" strike="noStrike" dirty="0">
                <a:solidFill>
                  <a:srgbClr val="999999"/>
                </a:solidFill>
                <a:effectLst/>
              </a:rPr>
              <a:t>’</a:t>
            </a:r>
            <a:r>
              <a:rPr lang="en-US" sz="1400" b="0" i="0" u="none" strike="noStrike" dirty="0">
                <a:solidFill>
                  <a:srgbClr val="444444"/>
                </a:solidFill>
                <a:effectLst/>
              </a:rPr>
              <a:t>, </a:t>
            </a:r>
            <a:r>
              <a:rPr lang="en-US" sz="1400" b="0" i="0" u="none" strike="noStrike" dirty="0">
                <a:solidFill>
                  <a:schemeClr val="bg1">
                    <a:lumMod val="65000"/>
                  </a:schemeClr>
                </a:solidFill>
                <a:effectLst/>
              </a:rPr>
              <a:t>‘type</a:t>
            </a:r>
            <a:r>
              <a:rPr lang="en-US" sz="1400" b="0" i="0" u="none" strike="noStrike" dirty="0">
                <a:solidFill>
                  <a:srgbClr val="999999"/>
                </a:solidFill>
                <a:effectLst/>
              </a:rPr>
              <a:t>’</a:t>
            </a:r>
            <a:r>
              <a:rPr lang="en-US" sz="1400" b="0" i="0" u="none" strike="noStrike" dirty="0">
                <a:effectLst/>
              </a:rPr>
              <a:t>,</a:t>
            </a:r>
            <a:r>
              <a:rPr lang="en-US" sz="1400" b="0" i="0" u="none" strike="noStrike" dirty="0">
                <a:solidFill>
                  <a:srgbClr val="999999"/>
                </a:solidFill>
                <a:effectLst/>
              </a:rPr>
              <a:t> ‘</a:t>
            </a:r>
            <a:r>
              <a:rPr lang="en-SG" sz="1400" b="0" i="0" dirty="0">
                <a:solidFill>
                  <a:schemeClr val="bg1">
                    <a:lumMod val="65000"/>
                  </a:schemeClr>
                </a:solidFill>
                <a:effectLst/>
              </a:rPr>
              <a:t>subreddit.id’</a:t>
            </a:r>
            <a:r>
              <a:rPr lang="en-SG" sz="1400" b="0" i="0" dirty="0">
                <a:solidFill>
                  <a:srgbClr val="202124"/>
                </a:solidFill>
                <a:effectLst/>
              </a:rPr>
              <a:t>, </a:t>
            </a:r>
            <a:r>
              <a:rPr lang="en-SG" sz="1400" b="0" i="0" dirty="0">
                <a:solidFill>
                  <a:schemeClr val="bg1">
                    <a:lumMod val="65000"/>
                  </a:schemeClr>
                </a:solidFill>
                <a:effectLst/>
              </a:rPr>
              <a:t>‘</a:t>
            </a:r>
            <a:r>
              <a:rPr lang="en-SG" sz="1400" b="0" i="0" dirty="0" err="1">
                <a:solidFill>
                  <a:schemeClr val="bg1">
                    <a:lumMod val="65000"/>
                  </a:schemeClr>
                </a:solidFill>
                <a:effectLst/>
              </a:rPr>
              <a:t>subreddit.nsfw</a:t>
            </a:r>
            <a:r>
              <a:rPr lang="en-SG" sz="1400" b="0" i="0" dirty="0">
                <a:solidFill>
                  <a:schemeClr val="bg1">
                    <a:lumMod val="65000"/>
                  </a:schemeClr>
                </a:solidFill>
                <a:effectLst/>
              </a:rPr>
              <a:t>’</a:t>
            </a:r>
            <a:r>
              <a:rPr lang="en-US" sz="1400" b="0" i="0" u="none" strike="noStrike" dirty="0">
                <a:solidFill>
                  <a:srgbClr val="444444"/>
                </a:solidFill>
                <a:effectLst/>
              </a:rPr>
              <a:t>: dropped</a:t>
            </a:r>
            <a:br>
              <a:rPr lang="en-US" sz="1400" b="0" i="0" u="none" strike="noStrike" dirty="0">
                <a:solidFill>
                  <a:srgbClr val="444444"/>
                </a:solidFill>
                <a:effectLst/>
              </a:rPr>
            </a:br>
            <a:r>
              <a:rPr lang="en-SG" sz="1400" b="0" i="0" dirty="0">
                <a:solidFill>
                  <a:schemeClr val="bg1">
                    <a:lumMod val="65000"/>
                  </a:schemeClr>
                </a:solidFill>
                <a:effectLst/>
              </a:rPr>
              <a:t>‘permalink’</a:t>
            </a:r>
            <a:r>
              <a:rPr lang="en-SG" sz="1400" b="0" i="0" dirty="0">
                <a:effectLst/>
              </a:rPr>
              <a:t>: verification purposes</a:t>
            </a:r>
            <a:br>
              <a:rPr lang="en-US" sz="1400" b="0" i="0" u="none" strike="noStrike" dirty="0">
                <a:solidFill>
                  <a:srgbClr val="444444"/>
                </a:solidFill>
                <a:effectLst/>
              </a:rPr>
            </a:br>
            <a:r>
              <a:rPr lang="en-US" sz="1400" b="0" i="0" u="none" strike="noStrike" dirty="0">
                <a:solidFill>
                  <a:srgbClr val="444444"/>
                </a:solidFill>
                <a:effectLst/>
              </a:rPr>
              <a:t>'</a:t>
            </a:r>
            <a:r>
              <a:rPr lang="en-US" sz="1400" b="0" i="0" u="none" strike="noStrike" dirty="0">
                <a:solidFill>
                  <a:srgbClr val="FF0000"/>
                </a:solidFill>
                <a:effectLst/>
              </a:rPr>
              <a:t>subreddit.name</a:t>
            </a:r>
            <a:r>
              <a:rPr lang="en-US" sz="1400" b="0" i="0" u="none" strike="noStrike" dirty="0">
                <a:solidFill>
                  <a:srgbClr val="444444"/>
                </a:solidFill>
                <a:effectLst/>
              </a:rPr>
              <a:t>': gives an idea of the community</a:t>
            </a:r>
            <a:br>
              <a:rPr lang="en-US" sz="1400" b="0" i="0" u="none" strike="noStrike" dirty="0">
                <a:solidFill>
                  <a:srgbClr val="444444"/>
                </a:solidFill>
                <a:effectLst/>
              </a:rPr>
            </a:br>
            <a:r>
              <a:rPr lang="en-US" sz="1400" dirty="0">
                <a:solidFill>
                  <a:srgbClr val="FF0000"/>
                </a:solidFill>
              </a:rPr>
              <a:t>‘</a:t>
            </a:r>
            <a:r>
              <a:rPr lang="en-US" sz="1400" b="0" i="0" u="none" strike="noStrike" dirty="0" err="1">
                <a:solidFill>
                  <a:srgbClr val="FF0000"/>
                </a:solidFill>
                <a:effectLst/>
              </a:rPr>
              <a:t>created_utc</a:t>
            </a:r>
            <a:r>
              <a:rPr lang="en-US" sz="1400" b="0" i="0" u="none" strike="noStrike" dirty="0">
                <a:solidFill>
                  <a:srgbClr val="FF0000"/>
                </a:solidFill>
                <a:effectLst/>
              </a:rPr>
              <a:t>’ </a:t>
            </a:r>
            <a:r>
              <a:rPr lang="en-US" sz="1400" b="0" i="0" u="none" strike="noStrike" dirty="0">
                <a:effectLst/>
              </a:rPr>
              <a:t>=&gt;</a:t>
            </a:r>
            <a:r>
              <a:rPr lang="en-US" sz="1400" b="0" i="0" u="none" strike="noStrike" dirty="0">
                <a:solidFill>
                  <a:srgbClr val="FF0000"/>
                </a:solidFill>
                <a:effectLst/>
              </a:rPr>
              <a:t> ‘</a:t>
            </a:r>
            <a:r>
              <a:rPr lang="en-US" sz="1400" b="0" i="0" u="none" strike="noStrike" dirty="0" err="1">
                <a:solidFill>
                  <a:srgbClr val="FF0000"/>
                </a:solidFill>
                <a:effectLst/>
              </a:rPr>
              <a:t>comment_date</a:t>
            </a:r>
            <a:r>
              <a:rPr lang="en-US" sz="1400" b="0" i="0" u="none" strike="noStrike" dirty="0">
                <a:solidFill>
                  <a:srgbClr val="FF0000"/>
                </a:solidFill>
                <a:effectLst/>
              </a:rPr>
              <a:t>’</a:t>
            </a:r>
            <a:r>
              <a:rPr lang="en-US" sz="1400" b="0" i="0" u="none" strike="noStrike" dirty="0">
                <a:solidFill>
                  <a:srgbClr val="444444"/>
                </a:solidFill>
                <a:effectLst/>
              </a:rPr>
              <a:t>: plot relationships vs time</a:t>
            </a:r>
            <a:br>
              <a:rPr lang="en-US" sz="1400" b="0" i="0" u="none" strike="noStrike" dirty="0">
                <a:solidFill>
                  <a:srgbClr val="444444"/>
                </a:solidFill>
                <a:effectLst/>
              </a:rPr>
            </a:br>
            <a:r>
              <a:rPr lang="en-US" sz="1400" b="0" i="0" u="none" strike="noStrike" dirty="0">
                <a:solidFill>
                  <a:srgbClr val="FF0000"/>
                </a:solidFill>
                <a:effectLst/>
              </a:rPr>
              <a:t>'body'</a:t>
            </a:r>
            <a:r>
              <a:rPr lang="en-US" sz="1400" b="0" i="0" u="none" strike="noStrike" dirty="0">
                <a:solidFill>
                  <a:srgbClr val="444444"/>
                </a:solidFill>
                <a:effectLst/>
              </a:rPr>
              <a:t>: derive sentiments</a:t>
            </a:r>
            <a:br>
              <a:rPr lang="en-US" sz="1400" b="0" i="0" u="none" strike="noStrike" dirty="0">
                <a:solidFill>
                  <a:srgbClr val="444444"/>
                </a:solidFill>
                <a:effectLst/>
              </a:rPr>
            </a:br>
            <a:r>
              <a:rPr lang="en-US" sz="1400" b="0" i="0" u="none" strike="noStrike" dirty="0">
                <a:solidFill>
                  <a:srgbClr val="FFC000"/>
                </a:solidFill>
                <a:effectLst/>
              </a:rPr>
              <a:t>'score'</a:t>
            </a:r>
            <a:r>
              <a:rPr lang="en-US" sz="1400" b="0" i="0" u="none" strike="noStrike" dirty="0">
                <a:solidFill>
                  <a:srgbClr val="444444"/>
                </a:solidFill>
                <a:effectLst/>
              </a:rPr>
              <a:t>: upvotes - downvotes, plot popularity of comment vs comment content </a:t>
            </a:r>
          </a:p>
          <a:p>
            <a:pPr rtl="0">
              <a:spcBef>
                <a:spcPts val="1200"/>
              </a:spcBef>
              <a:spcAft>
                <a:spcPts val="0"/>
              </a:spcAft>
            </a:pPr>
            <a:r>
              <a:rPr lang="en-US" sz="1400" b="1" i="0" u="none" strike="noStrike" dirty="0">
                <a:solidFill>
                  <a:srgbClr val="444444"/>
                </a:solidFill>
                <a:effectLst/>
              </a:rPr>
              <a:t>Strengths: </a:t>
            </a:r>
            <a:br>
              <a:rPr lang="en-US" sz="1400" b="0" i="0" u="none" strike="noStrike" dirty="0">
                <a:solidFill>
                  <a:srgbClr val="444444"/>
                </a:solidFill>
                <a:effectLst/>
              </a:rPr>
            </a:br>
            <a:r>
              <a:rPr lang="en-US" sz="1400" b="0" i="0" u="none" strike="noStrike" dirty="0">
                <a:solidFill>
                  <a:srgbClr val="444444"/>
                </a:solidFill>
                <a:effectLst/>
              </a:rPr>
              <a:t>1) '</a:t>
            </a:r>
            <a:r>
              <a:rPr lang="en-US" sz="1400" b="0" i="0" u="none" strike="noStrike" dirty="0">
                <a:solidFill>
                  <a:srgbClr val="FF0000"/>
                </a:solidFill>
                <a:effectLst/>
              </a:rPr>
              <a:t>subreddit.name</a:t>
            </a:r>
            <a:r>
              <a:rPr lang="en-US" sz="1400" b="0" i="0" u="none" strike="noStrike" dirty="0">
                <a:solidFill>
                  <a:srgbClr val="444444"/>
                </a:solidFill>
                <a:effectLst/>
              </a:rPr>
              <a:t>' is very useful to </a:t>
            </a:r>
            <a:r>
              <a:rPr lang="en-US" sz="1400" i="0" u="none" strike="noStrike" dirty="0">
                <a:solidFill>
                  <a:srgbClr val="444444"/>
                </a:solidFill>
                <a:effectLst/>
              </a:rPr>
              <a:t>determining the community of users, as compared to Eg. Twitter that does not have a certain specific topic</a:t>
            </a:r>
            <a:br>
              <a:rPr lang="en-US" sz="1400" i="0" u="none" strike="noStrike" dirty="0">
                <a:solidFill>
                  <a:srgbClr val="444444"/>
                </a:solidFill>
                <a:effectLst/>
              </a:rPr>
            </a:br>
            <a:r>
              <a:rPr lang="en-US" sz="1400" i="0" u="none" strike="noStrike" dirty="0">
                <a:solidFill>
                  <a:srgbClr val="444444"/>
                </a:solidFill>
                <a:effectLst/>
              </a:rPr>
              <a:t>2) As </a:t>
            </a:r>
            <a:r>
              <a:rPr lang="en-US" sz="1400" i="0" u="none" strike="noStrike" dirty="0">
                <a:solidFill>
                  <a:srgbClr val="FFC000"/>
                </a:solidFill>
                <a:effectLst/>
              </a:rPr>
              <a:t>'score'</a:t>
            </a:r>
            <a:r>
              <a:rPr lang="en-US" sz="1400" i="0" u="none" strike="noStrike" dirty="0">
                <a:solidFill>
                  <a:srgbClr val="FF9900"/>
                </a:solidFill>
                <a:effectLst/>
              </a:rPr>
              <a:t> </a:t>
            </a:r>
            <a:r>
              <a:rPr lang="en-US" sz="1400" i="0" u="none" strike="noStrike" dirty="0">
                <a:solidFill>
                  <a:srgbClr val="000000"/>
                </a:solidFill>
                <a:effectLst/>
              </a:rPr>
              <a:t>is net (</a:t>
            </a:r>
            <a:r>
              <a:rPr lang="en-US" sz="1400" i="0" u="none" strike="noStrike" dirty="0">
                <a:solidFill>
                  <a:srgbClr val="444444"/>
                </a:solidFill>
                <a:effectLst/>
              </a:rPr>
              <a:t>upvotes - downvotes), it </a:t>
            </a:r>
            <a:r>
              <a:rPr lang="en-US" sz="1400" b="0" i="0" u="none" strike="noStrike" dirty="0">
                <a:solidFill>
                  <a:srgbClr val="444444"/>
                </a:solidFill>
                <a:effectLst/>
              </a:rPr>
              <a:t>can be negative, which then can be interpreted as an unpopular, rejected opinion. This is in contrast to platforms like Facebook/Twitter that has no “dislike” option</a:t>
            </a:r>
            <a:br>
              <a:rPr lang="en-US" sz="1400" b="0" i="0" u="none" strike="noStrike" dirty="0">
                <a:solidFill>
                  <a:srgbClr val="444444"/>
                </a:solidFill>
                <a:effectLst/>
              </a:rPr>
            </a:br>
            <a:r>
              <a:rPr lang="en-US" sz="1400" b="0" i="0" u="none" strike="noStrike" dirty="0">
                <a:solidFill>
                  <a:srgbClr val="444444"/>
                </a:solidFill>
                <a:effectLst/>
              </a:rPr>
              <a:t>3) 4 million data values</a:t>
            </a:r>
          </a:p>
          <a:p>
            <a:pPr rtl="0">
              <a:spcBef>
                <a:spcPts val="1200"/>
              </a:spcBef>
              <a:spcAft>
                <a:spcPts val="0"/>
              </a:spcAft>
            </a:pPr>
            <a:r>
              <a:rPr lang="en-US" sz="1400" b="1" i="0" u="none" strike="noStrike" dirty="0">
                <a:solidFill>
                  <a:srgbClr val="444444"/>
                </a:solidFill>
                <a:effectLst/>
              </a:rPr>
              <a:t>Limitations:</a:t>
            </a:r>
            <a:br>
              <a:rPr lang="en-US" sz="1400" b="0" i="0" u="none" strike="noStrike" dirty="0">
                <a:solidFill>
                  <a:srgbClr val="444444"/>
                </a:solidFill>
                <a:effectLst/>
              </a:rPr>
            </a:br>
            <a:r>
              <a:rPr lang="en-US" sz="1400" b="0" i="0" u="none" strike="noStrike" dirty="0">
                <a:solidFill>
                  <a:srgbClr val="444444"/>
                </a:solidFill>
                <a:effectLst/>
              </a:rPr>
              <a:t>1) </a:t>
            </a:r>
            <a:r>
              <a:rPr lang="en-US" sz="1400" b="0" i="0" u="none" strike="noStrike" dirty="0">
                <a:solidFill>
                  <a:srgbClr val="FF0000"/>
                </a:solidFill>
                <a:effectLst/>
              </a:rPr>
              <a:t>‘</a:t>
            </a:r>
            <a:r>
              <a:rPr lang="en-US" sz="1400" b="0" i="0" u="none" strike="noStrike" dirty="0" err="1">
                <a:solidFill>
                  <a:srgbClr val="FF0000"/>
                </a:solidFill>
                <a:effectLst/>
              </a:rPr>
              <a:t>created_utc</a:t>
            </a:r>
            <a:r>
              <a:rPr lang="en-US" sz="1400" b="0" i="0" u="none" strike="noStrike" dirty="0">
                <a:solidFill>
                  <a:srgbClr val="FF0000"/>
                </a:solidFill>
                <a:effectLst/>
              </a:rPr>
              <a:t>' </a:t>
            </a:r>
            <a:r>
              <a:rPr lang="en-US" sz="1400" b="0" i="0" u="none" strike="noStrike" dirty="0">
                <a:solidFill>
                  <a:srgbClr val="444444"/>
                </a:solidFill>
                <a:effectLst/>
              </a:rPr>
              <a:t>requires conversion back into YYYY-MM-DD format</a:t>
            </a:r>
            <a:br>
              <a:rPr lang="en-US" sz="1400" dirty="0"/>
            </a:br>
            <a:endParaRPr lang="en-SG" sz="1400" dirty="0"/>
          </a:p>
        </p:txBody>
      </p:sp>
      <p:sp>
        <p:nvSpPr>
          <p:cNvPr id="9" name="Oval 8">
            <a:extLst>
              <a:ext uri="{FF2B5EF4-FFF2-40B4-BE49-F238E27FC236}">
                <a16:creationId xmlns:a16="http://schemas.microsoft.com/office/drawing/2014/main" id="{8F0A43BD-7686-1565-04E2-C8FEA516C82A}"/>
              </a:ext>
            </a:extLst>
          </p:cNvPr>
          <p:cNvSpPr/>
          <p:nvPr/>
        </p:nvSpPr>
        <p:spPr>
          <a:xfrm>
            <a:off x="524933" y="541867"/>
            <a:ext cx="117475"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1341E672-47CD-58F3-F94B-734634C290A6}"/>
              </a:ext>
            </a:extLst>
          </p:cNvPr>
          <p:cNvSpPr/>
          <p:nvPr/>
        </p:nvSpPr>
        <p:spPr>
          <a:xfrm>
            <a:off x="1524528" y="541867"/>
            <a:ext cx="117475" cy="1016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C000"/>
              </a:solidFill>
            </a:endParaRPr>
          </a:p>
        </p:txBody>
      </p:sp>
      <p:sp>
        <p:nvSpPr>
          <p:cNvPr id="13" name="TextBox 12">
            <a:extLst>
              <a:ext uri="{FF2B5EF4-FFF2-40B4-BE49-F238E27FC236}">
                <a16:creationId xmlns:a16="http://schemas.microsoft.com/office/drawing/2014/main" id="{146C9E9E-F161-EE57-E4A5-B73734A23133}"/>
              </a:ext>
            </a:extLst>
          </p:cNvPr>
          <p:cNvSpPr txBox="1"/>
          <p:nvPr/>
        </p:nvSpPr>
        <p:spPr>
          <a:xfrm>
            <a:off x="613039" y="454167"/>
            <a:ext cx="940858" cy="276999"/>
          </a:xfrm>
          <a:prstGeom prst="rect">
            <a:avLst/>
          </a:prstGeom>
          <a:noFill/>
        </p:spPr>
        <p:txBody>
          <a:bodyPr wrap="square" rtlCol="0">
            <a:spAutoFit/>
          </a:bodyPr>
          <a:lstStyle/>
          <a:p>
            <a:r>
              <a:rPr lang="en-US" sz="1200" dirty="0"/>
              <a:t>Agenda</a:t>
            </a:r>
            <a:endParaRPr lang="en-SG" sz="1200" dirty="0"/>
          </a:p>
        </p:txBody>
      </p:sp>
      <p:sp>
        <p:nvSpPr>
          <p:cNvPr id="16" name="TextBox 15">
            <a:extLst>
              <a:ext uri="{FF2B5EF4-FFF2-40B4-BE49-F238E27FC236}">
                <a16:creationId xmlns:a16="http://schemas.microsoft.com/office/drawing/2014/main" id="{DE9484BE-E729-FA7E-01B5-4E4E65CA0386}"/>
              </a:ext>
            </a:extLst>
          </p:cNvPr>
          <p:cNvSpPr txBox="1"/>
          <p:nvPr/>
        </p:nvSpPr>
        <p:spPr>
          <a:xfrm>
            <a:off x="1642003" y="454167"/>
            <a:ext cx="940858" cy="276999"/>
          </a:xfrm>
          <a:prstGeom prst="rect">
            <a:avLst/>
          </a:prstGeom>
          <a:noFill/>
        </p:spPr>
        <p:txBody>
          <a:bodyPr wrap="square" rtlCol="0">
            <a:spAutoFit/>
          </a:bodyPr>
          <a:lstStyle/>
          <a:p>
            <a:r>
              <a:rPr lang="en-US" sz="1200" dirty="0"/>
              <a:t>Bonus</a:t>
            </a:r>
            <a:endParaRPr lang="en-SG" sz="1200" dirty="0"/>
          </a:p>
        </p:txBody>
      </p:sp>
    </p:spTree>
    <p:extLst>
      <p:ext uri="{BB962C8B-B14F-4D97-AF65-F5344CB8AC3E}">
        <p14:creationId xmlns:p14="http://schemas.microsoft.com/office/powerpoint/2010/main" val="16089352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3" name="TextBox 2">
            <a:extLst>
              <a:ext uri="{FF2B5EF4-FFF2-40B4-BE49-F238E27FC236}">
                <a16:creationId xmlns:a16="http://schemas.microsoft.com/office/drawing/2014/main" id="{CBBECECC-63DD-0534-E285-F10E4DE90AD4}"/>
              </a:ext>
            </a:extLst>
          </p:cNvPr>
          <p:cNvSpPr txBox="1"/>
          <p:nvPr/>
        </p:nvSpPr>
        <p:spPr>
          <a:xfrm>
            <a:off x="986365" y="806137"/>
            <a:ext cx="6101860" cy="369332"/>
          </a:xfrm>
          <a:prstGeom prst="rect">
            <a:avLst/>
          </a:prstGeom>
          <a:noFill/>
        </p:spPr>
        <p:txBody>
          <a:bodyPr wrap="square">
            <a:spAutoFit/>
          </a:bodyPr>
          <a:lstStyle/>
          <a:p>
            <a:r>
              <a:rPr lang="en-US" dirty="0"/>
              <a:t>Lexicon-based Sentiment (AFINN, NRC)</a:t>
            </a:r>
          </a:p>
        </p:txBody>
      </p:sp>
      <p:pic>
        <p:nvPicPr>
          <p:cNvPr id="5" name="Picture 4">
            <a:extLst>
              <a:ext uri="{FF2B5EF4-FFF2-40B4-BE49-F238E27FC236}">
                <a16:creationId xmlns:a16="http://schemas.microsoft.com/office/drawing/2014/main" id="{F9C8A488-F743-0261-540D-A5EA3C26A398}"/>
              </a:ext>
            </a:extLst>
          </p:cNvPr>
          <p:cNvPicPr>
            <a:picLocks noChangeAspect="1"/>
          </p:cNvPicPr>
          <p:nvPr/>
        </p:nvPicPr>
        <p:blipFill>
          <a:blip r:embed="rId3"/>
          <a:stretch>
            <a:fillRect/>
          </a:stretch>
        </p:blipFill>
        <p:spPr>
          <a:xfrm>
            <a:off x="4971550" y="898470"/>
            <a:ext cx="7220450" cy="5883330"/>
          </a:xfrm>
          <a:prstGeom prst="rect">
            <a:avLst/>
          </a:prstGeom>
        </p:spPr>
      </p:pic>
      <p:sp>
        <p:nvSpPr>
          <p:cNvPr id="4" name="TextBox 3">
            <a:extLst>
              <a:ext uri="{FF2B5EF4-FFF2-40B4-BE49-F238E27FC236}">
                <a16:creationId xmlns:a16="http://schemas.microsoft.com/office/drawing/2014/main" id="{358861A3-B65F-D3CB-DBE8-9303FACCDA05}"/>
              </a:ext>
            </a:extLst>
          </p:cNvPr>
          <p:cNvSpPr txBox="1"/>
          <p:nvPr/>
        </p:nvSpPr>
        <p:spPr>
          <a:xfrm>
            <a:off x="986365" y="1175469"/>
            <a:ext cx="3985185" cy="2677656"/>
          </a:xfrm>
          <a:prstGeom prst="rect">
            <a:avLst/>
          </a:prstGeom>
          <a:noFill/>
        </p:spPr>
        <p:txBody>
          <a:bodyPr wrap="square">
            <a:spAutoFit/>
          </a:bodyPr>
          <a:lstStyle/>
          <a:p>
            <a:pPr marL="285750" indent="-285750">
              <a:buFont typeface="Arial" panose="020B0604020202020204" pitchFamily="34" charset="0"/>
              <a:buChar char="•"/>
            </a:pPr>
            <a:r>
              <a:rPr lang="en-US" sz="1400" dirty="0"/>
              <a:t>15 September 2020:</a:t>
            </a:r>
          </a:p>
          <a:p>
            <a:pPr marL="742950" lvl="1" indent="-285750">
              <a:buFont typeface="Arial" panose="020B0604020202020204" pitchFamily="34" charset="0"/>
              <a:buChar char="•"/>
            </a:pPr>
            <a:r>
              <a:rPr lang="en-SG" sz="1400" dirty="0">
                <a:solidFill>
                  <a:srgbClr val="222222"/>
                </a:solidFill>
                <a:hlinkClick r:id="rId4" action="ppaction://hlinkfile"/>
              </a:rPr>
              <a:t>UN reports:  “</a:t>
            </a:r>
            <a:r>
              <a:rPr lang="en-US" sz="1400" dirty="0">
                <a:solidFill>
                  <a:srgbClr val="222222"/>
                </a:solidFill>
                <a:hlinkClick r:id="rId4" action="ppaction://hlinkfile"/>
              </a:rPr>
              <a:t>World fails to meet a single target to stop destruction of nature”</a:t>
            </a:r>
            <a:endParaRPr lang="en-US" sz="1400" dirty="0">
              <a:solidFill>
                <a:srgbClr val="222222"/>
              </a:solidFill>
            </a:endParaRPr>
          </a:p>
          <a:p>
            <a:pPr marL="1200150" lvl="2" indent="-285750">
              <a:buFont typeface="Arial" panose="020B0604020202020204" pitchFamily="34" charset="0"/>
              <a:buChar char="•"/>
            </a:pPr>
            <a:r>
              <a:rPr lang="en-US" sz="1400" dirty="0">
                <a:solidFill>
                  <a:srgbClr val="222222"/>
                </a:solidFill>
              </a:rPr>
              <a:t>Aichi Targets, adopted during the U.N. Convention on Biological Diversity (CBD) summit in 2010</a:t>
            </a:r>
          </a:p>
          <a:p>
            <a:pPr marL="1200150" lvl="2" indent="-285750">
              <a:buFont typeface="Arial" panose="020B0604020202020204" pitchFamily="34" charset="0"/>
              <a:buChar char="•"/>
            </a:pPr>
            <a:r>
              <a:rPr lang="en-US" sz="1400" dirty="0">
                <a:solidFill>
                  <a:srgbClr val="222222"/>
                </a:solidFill>
              </a:rPr>
              <a:t>20 targets broken down into 60 separate elements to monitor overall progress. </a:t>
            </a:r>
            <a:br>
              <a:rPr lang="en-US" sz="1400" dirty="0">
                <a:solidFill>
                  <a:srgbClr val="222222"/>
                </a:solidFill>
              </a:rPr>
            </a:br>
            <a:r>
              <a:rPr lang="en-US" sz="1400" dirty="0">
                <a:solidFill>
                  <a:srgbClr val="222222"/>
                </a:solidFill>
              </a:rPr>
              <a:t>7 </a:t>
            </a:r>
            <a:r>
              <a:rPr lang="en-US" sz="1400" b="1" dirty="0">
                <a:solidFill>
                  <a:srgbClr val="222222"/>
                </a:solidFill>
              </a:rPr>
              <a:t>elements</a:t>
            </a:r>
            <a:r>
              <a:rPr lang="en-US" sz="1400" dirty="0">
                <a:solidFill>
                  <a:srgbClr val="222222"/>
                </a:solidFill>
              </a:rPr>
              <a:t> achieved, 38 have shown progress,13 have shown no progress, 2 unknown progress</a:t>
            </a:r>
            <a:endParaRPr lang="en-US" sz="1200" dirty="0"/>
          </a:p>
        </p:txBody>
      </p:sp>
    </p:spTree>
    <p:extLst>
      <p:ext uri="{BB962C8B-B14F-4D97-AF65-F5344CB8AC3E}">
        <p14:creationId xmlns:p14="http://schemas.microsoft.com/office/powerpoint/2010/main" val="29827907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7" name="TextBox 6">
            <a:extLst>
              <a:ext uri="{FF2B5EF4-FFF2-40B4-BE49-F238E27FC236}">
                <a16:creationId xmlns:a16="http://schemas.microsoft.com/office/drawing/2014/main" id="{24323666-30D9-96D3-86E5-6E61DA62D181}"/>
              </a:ext>
            </a:extLst>
          </p:cNvPr>
          <p:cNvSpPr txBox="1"/>
          <p:nvPr/>
        </p:nvSpPr>
        <p:spPr>
          <a:xfrm>
            <a:off x="986365" y="1175469"/>
            <a:ext cx="10219267" cy="307777"/>
          </a:xfrm>
          <a:prstGeom prst="rect">
            <a:avLst/>
          </a:prstGeom>
          <a:noFill/>
        </p:spPr>
        <p:txBody>
          <a:bodyPr wrap="square">
            <a:spAutoFit/>
          </a:bodyPr>
          <a:lstStyle/>
          <a:p>
            <a:pPr marL="285750" indent="-285750">
              <a:buFont typeface="Arial" panose="020B0604020202020204" pitchFamily="34" charset="0"/>
              <a:buChar char="•"/>
            </a:pPr>
            <a:r>
              <a:rPr lang="en-US" sz="1400" dirty="0"/>
              <a:t>9 August 2021:</a:t>
            </a:r>
          </a:p>
        </p:txBody>
      </p:sp>
      <p:sp>
        <p:nvSpPr>
          <p:cNvPr id="3" name="TextBox 2">
            <a:extLst>
              <a:ext uri="{FF2B5EF4-FFF2-40B4-BE49-F238E27FC236}">
                <a16:creationId xmlns:a16="http://schemas.microsoft.com/office/drawing/2014/main" id="{CBBECECC-63DD-0534-E285-F10E4DE90AD4}"/>
              </a:ext>
            </a:extLst>
          </p:cNvPr>
          <p:cNvSpPr txBox="1"/>
          <p:nvPr/>
        </p:nvSpPr>
        <p:spPr>
          <a:xfrm>
            <a:off x="986365" y="806137"/>
            <a:ext cx="6101860" cy="369332"/>
          </a:xfrm>
          <a:prstGeom prst="rect">
            <a:avLst/>
          </a:prstGeom>
          <a:noFill/>
        </p:spPr>
        <p:txBody>
          <a:bodyPr wrap="square">
            <a:spAutoFit/>
          </a:bodyPr>
          <a:lstStyle/>
          <a:p>
            <a:r>
              <a:rPr lang="en-US" dirty="0"/>
              <a:t>Lexicon-based Sentiment (AFINN, NRC)</a:t>
            </a:r>
          </a:p>
        </p:txBody>
      </p:sp>
      <p:pic>
        <p:nvPicPr>
          <p:cNvPr id="10" name="Picture 9">
            <a:extLst>
              <a:ext uri="{FF2B5EF4-FFF2-40B4-BE49-F238E27FC236}">
                <a16:creationId xmlns:a16="http://schemas.microsoft.com/office/drawing/2014/main" id="{90D46780-C1E7-2907-AAED-CC590566ADF0}"/>
              </a:ext>
            </a:extLst>
          </p:cNvPr>
          <p:cNvPicPr>
            <a:picLocks noChangeAspect="1"/>
          </p:cNvPicPr>
          <p:nvPr/>
        </p:nvPicPr>
        <p:blipFill>
          <a:blip r:embed="rId3"/>
          <a:stretch>
            <a:fillRect/>
          </a:stretch>
        </p:blipFill>
        <p:spPr>
          <a:xfrm>
            <a:off x="1676734" y="1594274"/>
            <a:ext cx="8838532" cy="4826921"/>
          </a:xfrm>
          <a:prstGeom prst="rect">
            <a:avLst/>
          </a:prstGeom>
        </p:spPr>
      </p:pic>
    </p:spTree>
    <p:extLst>
      <p:ext uri="{BB962C8B-B14F-4D97-AF65-F5344CB8AC3E}">
        <p14:creationId xmlns:p14="http://schemas.microsoft.com/office/powerpoint/2010/main" val="4090423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7" name="TextBox 6">
            <a:extLst>
              <a:ext uri="{FF2B5EF4-FFF2-40B4-BE49-F238E27FC236}">
                <a16:creationId xmlns:a16="http://schemas.microsoft.com/office/drawing/2014/main" id="{24323666-30D9-96D3-86E5-6E61DA62D181}"/>
              </a:ext>
            </a:extLst>
          </p:cNvPr>
          <p:cNvSpPr txBox="1"/>
          <p:nvPr/>
        </p:nvSpPr>
        <p:spPr>
          <a:xfrm>
            <a:off x="986365" y="1175469"/>
            <a:ext cx="10219267" cy="307777"/>
          </a:xfrm>
          <a:prstGeom prst="rect">
            <a:avLst/>
          </a:prstGeom>
          <a:noFill/>
        </p:spPr>
        <p:txBody>
          <a:bodyPr wrap="square">
            <a:spAutoFit/>
          </a:bodyPr>
          <a:lstStyle/>
          <a:p>
            <a:pPr marL="285750" indent="-285750">
              <a:buFont typeface="Arial" panose="020B0604020202020204" pitchFamily="34" charset="0"/>
              <a:buChar char="•"/>
            </a:pPr>
            <a:r>
              <a:rPr lang="en-US" sz="1400" dirty="0"/>
              <a:t>9 August 2021:</a:t>
            </a:r>
          </a:p>
        </p:txBody>
      </p:sp>
      <p:sp>
        <p:nvSpPr>
          <p:cNvPr id="3" name="TextBox 2">
            <a:extLst>
              <a:ext uri="{FF2B5EF4-FFF2-40B4-BE49-F238E27FC236}">
                <a16:creationId xmlns:a16="http://schemas.microsoft.com/office/drawing/2014/main" id="{CBBECECC-63DD-0534-E285-F10E4DE90AD4}"/>
              </a:ext>
            </a:extLst>
          </p:cNvPr>
          <p:cNvSpPr txBox="1"/>
          <p:nvPr/>
        </p:nvSpPr>
        <p:spPr>
          <a:xfrm>
            <a:off x="986365" y="806137"/>
            <a:ext cx="6101860" cy="369332"/>
          </a:xfrm>
          <a:prstGeom prst="rect">
            <a:avLst/>
          </a:prstGeom>
          <a:noFill/>
        </p:spPr>
        <p:txBody>
          <a:bodyPr wrap="square">
            <a:spAutoFit/>
          </a:bodyPr>
          <a:lstStyle/>
          <a:p>
            <a:r>
              <a:rPr lang="en-US" dirty="0"/>
              <a:t>Lexicon-based Sentiment (AFINN, NRC)</a:t>
            </a:r>
          </a:p>
        </p:txBody>
      </p:sp>
      <p:pic>
        <p:nvPicPr>
          <p:cNvPr id="5" name="Picture 4">
            <a:extLst>
              <a:ext uri="{FF2B5EF4-FFF2-40B4-BE49-F238E27FC236}">
                <a16:creationId xmlns:a16="http://schemas.microsoft.com/office/drawing/2014/main" id="{23CFFE8A-DB84-217E-287D-93A83130CC5D}"/>
              </a:ext>
            </a:extLst>
          </p:cNvPr>
          <p:cNvPicPr>
            <a:picLocks noChangeAspect="1"/>
          </p:cNvPicPr>
          <p:nvPr/>
        </p:nvPicPr>
        <p:blipFill>
          <a:blip r:embed="rId3"/>
          <a:stretch>
            <a:fillRect/>
          </a:stretch>
        </p:blipFill>
        <p:spPr>
          <a:xfrm>
            <a:off x="1924050" y="1760245"/>
            <a:ext cx="8343900" cy="1790700"/>
          </a:xfrm>
          <a:prstGeom prst="rect">
            <a:avLst/>
          </a:prstGeom>
        </p:spPr>
      </p:pic>
      <p:pic>
        <p:nvPicPr>
          <p:cNvPr id="11" name="Picture 10">
            <a:extLst>
              <a:ext uri="{FF2B5EF4-FFF2-40B4-BE49-F238E27FC236}">
                <a16:creationId xmlns:a16="http://schemas.microsoft.com/office/drawing/2014/main" id="{AEFE75AC-7717-137E-2BB7-A31CBC4C3E63}"/>
              </a:ext>
            </a:extLst>
          </p:cNvPr>
          <p:cNvPicPr>
            <a:picLocks noChangeAspect="1"/>
          </p:cNvPicPr>
          <p:nvPr/>
        </p:nvPicPr>
        <p:blipFill>
          <a:blip r:embed="rId4"/>
          <a:stretch>
            <a:fillRect/>
          </a:stretch>
        </p:blipFill>
        <p:spPr>
          <a:xfrm>
            <a:off x="2090737" y="3705999"/>
            <a:ext cx="8010525" cy="1543050"/>
          </a:xfrm>
          <a:prstGeom prst="rect">
            <a:avLst/>
          </a:prstGeom>
        </p:spPr>
      </p:pic>
    </p:spTree>
    <p:extLst>
      <p:ext uri="{BB962C8B-B14F-4D97-AF65-F5344CB8AC3E}">
        <p14:creationId xmlns:p14="http://schemas.microsoft.com/office/powerpoint/2010/main" val="817416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Sentence-based Sentiment (VADER + Flair)</a:t>
            </a:r>
          </a:p>
        </p:txBody>
      </p:sp>
      <p:pic>
        <p:nvPicPr>
          <p:cNvPr id="4098" name="Picture 2">
            <a:extLst>
              <a:ext uri="{FF2B5EF4-FFF2-40B4-BE49-F238E27FC236}">
                <a16:creationId xmlns:a16="http://schemas.microsoft.com/office/drawing/2014/main" id="{F2540729-FA06-38D6-30FA-B419A30A1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53690"/>
            <a:ext cx="12192000" cy="40655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3E1F65E-DF28-3253-D54D-0589A89A49D4}"/>
              </a:ext>
            </a:extLst>
          </p:cNvPr>
          <p:cNvSpPr txBox="1"/>
          <p:nvPr/>
        </p:nvSpPr>
        <p:spPr>
          <a:xfrm>
            <a:off x="986365" y="5376298"/>
            <a:ext cx="10219267" cy="307777"/>
          </a:xfrm>
          <a:prstGeom prst="rect">
            <a:avLst/>
          </a:prstGeom>
          <a:noFill/>
        </p:spPr>
        <p:txBody>
          <a:bodyPr wrap="square">
            <a:spAutoFit/>
          </a:bodyPr>
          <a:lstStyle/>
          <a:p>
            <a:pPr marL="285750" indent="-285750">
              <a:buFont typeface="Arial" panose="020B0604020202020204" pitchFamily="34" charset="0"/>
              <a:buChar char="•"/>
            </a:pPr>
            <a:r>
              <a:rPr lang="en-US" sz="1400" dirty="0"/>
              <a:t>What’s going on around 27-30 November 2021?</a:t>
            </a:r>
            <a:endParaRPr lang="en-US" sz="1400" b="0" dirty="0">
              <a:effectLst/>
            </a:endParaRPr>
          </a:p>
        </p:txBody>
      </p:sp>
    </p:spTree>
    <p:extLst>
      <p:ext uri="{BB962C8B-B14F-4D97-AF65-F5344CB8AC3E}">
        <p14:creationId xmlns:p14="http://schemas.microsoft.com/office/powerpoint/2010/main" val="28511991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Sentence-based Sentiment (VADER + Flair)</a:t>
            </a:r>
          </a:p>
        </p:txBody>
      </p:sp>
      <p:sp>
        <p:nvSpPr>
          <p:cNvPr id="4" name="TextBox 3">
            <a:extLst>
              <a:ext uri="{FF2B5EF4-FFF2-40B4-BE49-F238E27FC236}">
                <a16:creationId xmlns:a16="http://schemas.microsoft.com/office/drawing/2014/main" id="{54FD9C1B-5AD6-9F4C-F546-A5390A7146EF}"/>
              </a:ext>
            </a:extLst>
          </p:cNvPr>
          <p:cNvSpPr txBox="1"/>
          <p:nvPr/>
        </p:nvSpPr>
        <p:spPr>
          <a:xfrm>
            <a:off x="986365" y="1175469"/>
            <a:ext cx="10219267" cy="307777"/>
          </a:xfrm>
          <a:prstGeom prst="rect">
            <a:avLst/>
          </a:prstGeom>
          <a:noFill/>
        </p:spPr>
        <p:txBody>
          <a:bodyPr wrap="square">
            <a:spAutoFit/>
          </a:bodyPr>
          <a:lstStyle/>
          <a:p>
            <a:pPr marL="285750" indent="-285750">
              <a:buFont typeface="Arial" panose="020B0604020202020204" pitchFamily="34" charset="0"/>
              <a:buChar char="•"/>
            </a:pPr>
            <a:r>
              <a:rPr lang="en-US" sz="1400" dirty="0"/>
              <a:t>27-30 November 2021:</a:t>
            </a:r>
          </a:p>
        </p:txBody>
      </p:sp>
      <p:graphicFrame>
        <p:nvGraphicFramePr>
          <p:cNvPr id="6" name="Table 6">
            <a:extLst>
              <a:ext uri="{FF2B5EF4-FFF2-40B4-BE49-F238E27FC236}">
                <a16:creationId xmlns:a16="http://schemas.microsoft.com/office/drawing/2014/main" id="{A4E6E14B-A2D3-129B-0E9D-65FC31C07DFB}"/>
              </a:ext>
            </a:extLst>
          </p:cNvPr>
          <p:cNvGraphicFramePr>
            <a:graphicFrameLocks noGrp="1"/>
          </p:cNvGraphicFramePr>
          <p:nvPr>
            <p:extLst>
              <p:ext uri="{D42A27DB-BD31-4B8C-83A1-F6EECF244321}">
                <p14:modId xmlns:p14="http://schemas.microsoft.com/office/powerpoint/2010/main" val="3181021524"/>
              </p:ext>
            </p:extLst>
          </p:nvPr>
        </p:nvGraphicFramePr>
        <p:xfrm>
          <a:off x="986365" y="1461077"/>
          <a:ext cx="10219267" cy="5334000"/>
        </p:xfrm>
        <a:graphic>
          <a:graphicData uri="http://schemas.openxmlformats.org/drawingml/2006/table">
            <a:tbl>
              <a:tblPr firstRow="1" bandRow="1">
                <a:tableStyleId>{5C22544A-7EE6-4342-B048-85BDC9FD1C3A}</a:tableStyleId>
              </a:tblPr>
              <a:tblGrid>
                <a:gridCol w="1494839">
                  <a:extLst>
                    <a:ext uri="{9D8B030D-6E8A-4147-A177-3AD203B41FA5}">
                      <a16:colId xmlns:a16="http://schemas.microsoft.com/office/drawing/2014/main" val="3488452871"/>
                    </a:ext>
                  </a:extLst>
                </a:gridCol>
                <a:gridCol w="6708516">
                  <a:extLst>
                    <a:ext uri="{9D8B030D-6E8A-4147-A177-3AD203B41FA5}">
                      <a16:colId xmlns:a16="http://schemas.microsoft.com/office/drawing/2014/main" val="1837970255"/>
                    </a:ext>
                  </a:extLst>
                </a:gridCol>
                <a:gridCol w="685800">
                  <a:extLst>
                    <a:ext uri="{9D8B030D-6E8A-4147-A177-3AD203B41FA5}">
                      <a16:colId xmlns:a16="http://schemas.microsoft.com/office/drawing/2014/main" val="3685792243"/>
                    </a:ext>
                  </a:extLst>
                </a:gridCol>
                <a:gridCol w="1330112">
                  <a:extLst>
                    <a:ext uri="{9D8B030D-6E8A-4147-A177-3AD203B41FA5}">
                      <a16:colId xmlns:a16="http://schemas.microsoft.com/office/drawing/2014/main" val="2499716339"/>
                    </a:ext>
                  </a:extLst>
                </a:gridCol>
              </a:tblGrid>
              <a:tr h="0">
                <a:tc>
                  <a:txBody>
                    <a:bodyPr/>
                    <a:lstStyle/>
                    <a:p>
                      <a:pPr algn="ctr"/>
                      <a:r>
                        <a:rPr lang="en-US" sz="1400" dirty="0" err="1"/>
                        <a:t>Comment_date</a:t>
                      </a:r>
                      <a:endParaRPr lang="en-SG" sz="1400" dirty="0"/>
                    </a:p>
                  </a:txBody>
                  <a:tcPr anchor="ctr"/>
                </a:tc>
                <a:tc>
                  <a:txBody>
                    <a:bodyPr/>
                    <a:lstStyle/>
                    <a:p>
                      <a:pPr algn="ctr"/>
                      <a:r>
                        <a:rPr lang="en-US" sz="1400"/>
                        <a:t>Comment</a:t>
                      </a:r>
                      <a:endParaRPr lang="en-SG" sz="1400" dirty="0"/>
                    </a:p>
                  </a:txBody>
                  <a:tcPr anchor="ctr"/>
                </a:tc>
                <a:tc>
                  <a:txBody>
                    <a:bodyPr/>
                    <a:lstStyle/>
                    <a:p>
                      <a:pPr algn="ctr"/>
                      <a:r>
                        <a:rPr lang="en-US" sz="1400" dirty="0"/>
                        <a:t>Score</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0" i="0" kern="1200" dirty="0">
                          <a:solidFill>
                            <a:schemeClr val="dk1"/>
                          </a:solidFill>
                          <a:effectLst/>
                          <a:latin typeface="+mn-lt"/>
                          <a:ea typeface="+mn-ea"/>
                          <a:cs typeface="+mn-cs"/>
                        </a:rPr>
                        <a:t>2021-11-28</a:t>
                      </a:r>
                      <a:endParaRPr lang="en-SG" sz="1400" dirty="0"/>
                    </a:p>
                  </a:txBody>
                  <a:tcPr anchor="ctr"/>
                </a:tc>
                <a:tc>
                  <a:txBody>
                    <a:bodyPr/>
                    <a:lstStyle/>
                    <a:p>
                      <a:pPr algn="ctr"/>
                      <a:r>
                        <a:rPr lang="en-US" sz="1200" b="0" dirty="0"/>
                        <a:t>I'm 25, either one of the youngest millennials or one of the oldest </a:t>
                      </a:r>
                      <a:r>
                        <a:rPr lang="en-US" sz="1200" b="0" dirty="0" err="1"/>
                        <a:t>zoomers</a:t>
                      </a:r>
                      <a:r>
                        <a:rPr lang="en-US" sz="1200" b="0" dirty="0"/>
                        <a:t> </a:t>
                      </a:r>
                    </a:p>
                    <a:p>
                      <a:pPr algn="ctr"/>
                      <a:endParaRPr lang="en-US" sz="1200" b="0" dirty="0"/>
                    </a:p>
                    <a:p>
                      <a:pPr algn="ctr"/>
                      <a:r>
                        <a:rPr lang="en-US" sz="1200" b="0" dirty="0"/>
                        <a:t>Nearly every younger person I talk to is into fighting climate change, fixing work in America, and is inclusive to LGBTQ+ people </a:t>
                      </a:r>
                    </a:p>
                    <a:p>
                      <a:pPr algn="ctr"/>
                      <a:endParaRPr lang="en-US" sz="1200" b="0" dirty="0"/>
                    </a:p>
                    <a:p>
                      <a:pPr algn="ctr"/>
                      <a:r>
                        <a:rPr lang="en-US" sz="1200" b="0" dirty="0"/>
                        <a:t>…"Strong men make good times. Good times make weak men. Weak men make hard times. Hard times make strong men.“ We're at the "Hard times make strong people" stage, and millennials and </a:t>
                      </a:r>
                      <a:r>
                        <a:rPr lang="en-US" sz="1200" b="0" dirty="0" err="1"/>
                        <a:t>zoomers</a:t>
                      </a:r>
                      <a:r>
                        <a:rPr lang="en-US" sz="1200" b="0" dirty="0"/>
                        <a:t> are coming into power enough to start making good times </a:t>
                      </a:r>
                    </a:p>
                    <a:p>
                      <a:pPr algn="ctr"/>
                      <a:endParaRPr lang="en-US" sz="1200" b="0" dirty="0"/>
                    </a:p>
                    <a:p>
                      <a:pPr algn="ctr"/>
                      <a:r>
                        <a:rPr lang="en-US" sz="1200" b="0" dirty="0"/>
                        <a:t>It will suck because of climate change and resource depletion, but we'll do it. Strong people have tackled huge and apocalyptic conditions before, and we have such powerful tools at our disposal</a:t>
                      </a:r>
                    </a:p>
                    <a:p>
                      <a:pPr algn="ctr"/>
                      <a:endParaRPr lang="en-US" sz="1200" b="0" dirty="0"/>
                    </a:p>
                    <a:p>
                      <a:pPr algn="ctr"/>
                      <a:r>
                        <a:rPr lang="en-US" sz="1200" b="0" dirty="0"/>
                        <a:t>Millennials were the </a:t>
                      </a:r>
                      <a:r>
                        <a:rPr lang="en-US" sz="1200" b="0" dirty="0" err="1"/>
                        <a:t>speartip</a:t>
                      </a:r>
                      <a:r>
                        <a:rPr lang="en-US" sz="1200" b="0" dirty="0"/>
                        <a:t>, </a:t>
                      </a:r>
                      <a:r>
                        <a:rPr lang="en-US" sz="1200" b="0" dirty="0" err="1"/>
                        <a:t>zoomers</a:t>
                      </a:r>
                      <a:r>
                        <a:rPr lang="en-US" sz="1200" b="0" dirty="0"/>
                        <a:t> are the full blade, let's go!</a:t>
                      </a:r>
                      <a:endParaRPr lang="en-SG" sz="1200" b="0" dirty="0"/>
                    </a:p>
                  </a:txBody>
                  <a:tcPr anchor="ctr"/>
                </a:tc>
                <a:tc>
                  <a:txBody>
                    <a:bodyPr/>
                    <a:lstStyle/>
                    <a:p>
                      <a:pPr algn="ctr"/>
                      <a:r>
                        <a:rPr lang="en-US" sz="1400" dirty="0"/>
                        <a:t>79</a:t>
                      </a:r>
                      <a:endParaRPr lang="en-SG" dirty="0"/>
                    </a:p>
                  </a:txBody>
                  <a:tcPr anchor="ctr"/>
                </a:tc>
                <a:tc rowSpan="2">
                  <a:txBody>
                    <a:bodyPr/>
                    <a:lstStyle/>
                    <a:p>
                      <a:pPr marL="0" indent="0" algn="ctr">
                        <a:buFont typeface="Arial" panose="020B0604020202020204" pitchFamily="34" charset="0"/>
                        <a:buNone/>
                      </a:pPr>
                      <a:r>
                        <a:rPr lang="en-US" sz="1200" b="1" dirty="0"/>
                        <a:t>Population</a:t>
                      </a:r>
                    </a:p>
                    <a:p>
                      <a:pPr marL="171450" indent="-171450" algn="ctr">
                        <a:buFont typeface="Arial" panose="020B0604020202020204" pitchFamily="34" charset="0"/>
                        <a:buChar char="•"/>
                      </a:pPr>
                      <a:r>
                        <a:rPr lang="en-US" sz="1200" b="0" dirty="0"/>
                        <a:t>Positive side of raising children despite climate</a:t>
                      </a:r>
                      <a:endParaRPr lang="en-SG" sz="1200" b="0" dirty="0"/>
                    </a:p>
                  </a:txBody>
                  <a:tcPr anchor="ctr"/>
                </a:tc>
                <a:extLst>
                  <a:ext uri="{0D108BD9-81ED-4DB2-BD59-A6C34878D82A}">
                    <a16:rowId xmlns:a16="http://schemas.microsoft.com/office/drawing/2014/main" val="4088419695"/>
                  </a:ext>
                </a:extLst>
              </a:tr>
              <a:tr h="693324">
                <a:tc>
                  <a:txBody>
                    <a:bodyPr/>
                    <a:lstStyle/>
                    <a:p>
                      <a:pPr algn="ctr"/>
                      <a:r>
                        <a:rPr lang="en-SG" sz="1400" b="0" i="0" kern="1200" dirty="0">
                          <a:solidFill>
                            <a:schemeClr val="dk1"/>
                          </a:solidFill>
                          <a:effectLst/>
                          <a:latin typeface="+mn-lt"/>
                          <a:ea typeface="+mn-ea"/>
                          <a:cs typeface="+mn-cs"/>
                        </a:rPr>
                        <a:t>2021-11-27</a:t>
                      </a:r>
                      <a:endParaRPr lang="en-SG" sz="1400" dirty="0"/>
                    </a:p>
                  </a:txBody>
                  <a:tcPr anchor="ctr"/>
                </a:tc>
                <a:tc>
                  <a:txBody>
                    <a:bodyPr/>
                    <a:lstStyle/>
                    <a:p>
                      <a:pPr marL="0" indent="0" algn="l">
                        <a:buFont typeface="Arial" panose="020B0604020202020204" pitchFamily="34" charset="0"/>
                        <a:buNone/>
                      </a:pPr>
                      <a:r>
                        <a:rPr lang="en-US" sz="1200" dirty="0"/>
                        <a:t>…a sibling may help that child in the future. They will have each other. I’m kind of playing devils advocate to my own intuition, which is that no more children should be brought into this dying world. (but) I am glad they have each other.</a:t>
                      </a:r>
                    </a:p>
                    <a:p>
                      <a:pPr marL="0" indent="0" algn="l">
                        <a:buFont typeface="Arial" panose="020B0604020202020204" pitchFamily="34" charset="0"/>
                        <a:buNone/>
                      </a:pPr>
                      <a:endParaRPr lang="en-US" sz="1200" dirty="0"/>
                    </a:p>
                    <a:p>
                      <a:pPr marL="0" indent="0" algn="l">
                        <a:buFont typeface="Arial" panose="020B0604020202020204" pitchFamily="34" charset="0"/>
                        <a:buNone/>
                      </a:pPr>
                      <a:r>
                        <a:rPr lang="en-US" sz="1200" dirty="0"/>
                        <a:t>My sibling says the first baby will be strengthened by their own sibling, just as we have always strengthened and supported each other. And I can’t disagree with that, really. If you have another, raise them to be friends and to know the meaning of support and love for each other. They may really need each other in this screwed up future we are going into.</a:t>
                      </a:r>
                      <a:endParaRPr lang="en-SG" sz="1200" dirty="0"/>
                    </a:p>
                  </a:txBody>
                  <a:tcPr anchor="ctr"/>
                </a:tc>
                <a:tc>
                  <a:txBody>
                    <a:bodyPr/>
                    <a:lstStyle/>
                    <a:p>
                      <a:pPr algn="ctr"/>
                      <a:r>
                        <a:rPr lang="en-US" sz="1400" dirty="0"/>
                        <a:t>26</a:t>
                      </a:r>
                      <a:endParaRPr lang="en-SG" sz="1400" dirty="0"/>
                    </a:p>
                  </a:txBody>
                  <a:tcPr anchor="ctr"/>
                </a:tc>
                <a:tc vMerge="1">
                  <a:txBody>
                    <a:bodyPr/>
                    <a:lstStyle/>
                    <a:p>
                      <a:pPr marL="0" indent="0" algn="ctr">
                        <a:buFontTx/>
                        <a:buNone/>
                      </a:pPr>
                      <a:endParaRPr lang="en-US" sz="1200" b="0" dirty="0"/>
                    </a:p>
                  </a:txBody>
                  <a:tcPr anchor="ctr"/>
                </a:tc>
                <a:extLst>
                  <a:ext uri="{0D108BD9-81ED-4DB2-BD59-A6C34878D82A}">
                    <a16:rowId xmlns:a16="http://schemas.microsoft.com/office/drawing/2014/main" val="908508826"/>
                  </a:ext>
                </a:extLst>
              </a:tr>
              <a:tr h="6933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0" i="0" kern="1200" dirty="0">
                          <a:solidFill>
                            <a:schemeClr val="dk1"/>
                          </a:solidFill>
                          <a:effectLst/>
                          <a:latin typeface="+mn-lt"/>
                          <a:ea typeface="+mn-ea"/>
                          <a:cs typeface="+mn-cs"/>
                        </a:rPr>
                        <a:t>2021-11-30</a:t>
                      </a:r>
                      <a:endParaRPr lang="en-SG" sz="1400" dirty="0"/>
                    </a:p>
                  </a:txBody>
                  <a:tcPr anchor="ctr"/>
                </a:tc>
                <a:tc>
                  <a:txBody>
                    <a:bodyPr/>
                    <a:lstStyle/>
                    <a:p>
                      <a:pPr algn="ctr"/>
                      <a:r>
                        <a:rPr lang="en-US" sz="1200" b="0" dirty="0"/>
                        <a:t>“…I extend my congratulations to you and all Barbadians," the Queen wrote. "Over the years, our countries have enjoyed a partnership based on common values, shared prosperity, and close collaboration on a wide range of issues, including recent work on climate change. It is also a source of great satisfaction that Barbados remains an active participant within the Commonwealth, and I look forward to the continuation of the friendship between our two countries and peoples."</a:t>
                      </a:r>
                      <a:endParaRPr lang="en-SG" sz="1200" b="0" dirty="0"/>
                    </a:p>
                  </a:txBody>
                  <a:tcPr anchor="ctr"/>
                </a:tc>
                <a:tc>
                  <a:txBody>
                    <a:bodyPr/>
                    <a:lstStyle/>
                    <a:p>
                      <a:pPr algn="ctr"/>
                      <a:r>
                        <a:rPr lang="en-US" sz="1400" dirty="0"/>
                        <a:t>131</a:t>
                      </a:r>
                      <a:endParaRPr lang="en-SG" sz="1400" dirty="0"/>
                    </a:p>
                  </a:txBody>
                  <a:tcPr anchor="ctr"/>
                </a:tc>
                <a:tc>
                  <a:txBody>
                    <a:bodyPr/>
                    <a:lstStyle/>
                    <a:p>
                      <a:pPr marL="0" indent="0" algn="ctr">
                        <a:buFont typeface="Arial" panose="020B0604020202020204" pitchFamily="34" charset="0"/>
                        <a:buNone/>
                      </a:pPr>
                      <a:r>
                        <a:rPr lang="en-US" sz="1200" b="0" dirty="0"/>
                        <a:t>Barbados removes Queen Elizabeth as Head of State, to become a Republic</a:t>
                      </a:r>
                      <a:endParaRPr lang="en-SG" sz="1200" b="0" dirty="0"/>
                    </a:p>
                  </a:txBody>
                  <a:tcPr anchor="ctr"/>
                </a:tc>
                <a:extLst>
                  <a:ext uri="{0D108BD9-81ED-4DB2-BD59-A6C34878D82A}">
                    <a16:rowId xmlns:a16="http://schemas.microsoft.com/office/drawing/2014/main" val="2085813569"/>
                  </a:ext>
                </a:extLst>
              </a:tr>
            </a:tbl>
          </a:graphicData>
        </a:graphic>
      </p:graphicFrame>
    </p:spTree>
    <p:extLst>
      <p:ext uri="{BB962C8B-B14F-4D97-AF65-F5344CB8AC3E}">
        <p14:creationId xmlns:p14="http://schemas.microsoft.com/office/powerpoint/2010/main" val="1207404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SG" dirty="0"/>
              <a:t>Perspective API</a:t>
            </a:r>
          </a:p>
        </p:txBody>
      </p:sp>
      <p:sp>
        <p:nvSpPr>
          <p:cNvPr id="6" name="TextBox 5">
            <a:extLst>
              <a:ext uri="{FF2B5EF4-FFF2-40B4-BE49-F238E27FC236}">
                <a16:creationId xmlns:a16="http://schemas.microsoft.com/office/drawing/2014/main" id="{1D83DB29-0599-AD5E-0167-6E5A89EF5D55}"/>
              </a:ext>
            </a:extLst>
          </p:cNvPr>
          <p:cNvSpPr txBox="1"/>
          <p:nvPr/>
        </p:nvSpPr>
        <p:spPr>
          <a:xfrm>
            <a:off x="986364" y="1175469"/>
            <a:ext cx="10672235" cy="307777"/>
          </a:xfrm>
          <a:prstGeom prst="rect">
            <a:avLst/>
          </a:prstGeom>
          <a:noFill/>
        </p:spPr>
        <p:txBody>
          <a:bodyPr wrap="square">
            <a:spAutoFit/>
          </a:bodyPr>
          <a:lstStyle/>
          <a:p>
            <a:pPr marL="285750" indent="-285750">
              <a:buFont typeface="Arial" panose="020B0604020202020204" pitchFamily="34" charset="0"/>
              <a:buChar char="•"/>
            </a:pPr>
            <a:r>
              <a:rPr lang="en-SG" sz="1400" dirty="0"/>
              <a:t>Perspective is a free Google API that uses machine learning to identify “toxic" comments, making it easier to host better conversations online</a:t>
            </a:r>
          </a:p>
        </p:txBody>
      </p:sp>
      <p:graphicFrame>
        <p:nvGraphicFramePr>
          <p:cNvPr id="16" name="Table 16">
            <a:extLst>
              <a:ext uri="{FF2B5EF4-FFF2-40B4-BE49-F238E27FC236}">
                <a16:creationId xmlns:a16="http://schemas.microsoft.com/office/drawing/2014/main" id="{BF26249A-3F8F-395D-FD38-D45A6B62C848}"/>
              </a:ext>
            </a:extLst>
          </p:cNvPr>
          <p:cNvGraphicFramePr>
            <a:graphicFrameLocks noGrp="1"/>
          </p:cNvGraphicFramePr>
          <p:nvPr>
            <p:extLst>
              <p:ext uri="{D42A27DB-BD31-4B8C-83A1-F6EECF244321}">
                <p14:modId xmlns:p14="http://schemas.microsoft.com/office/powerpoint/2010/main" val="3056568504"/>
              </p:ext>
            </p:extLst>
          </p:nvPr>
        </p:nvGraphicFramePr>
        <p:xfrm>
          <a:off x="262126" y="1760245"/>
          <a:ext cx="11667744" cy="645160"/>
        </p:xfrm>
        <a:graphic>
          <a:graphicData uri="http://schemas.openxmlformats.org/drawingml/2006/table">
            <a:tbl>
              <a:tblPr firstRow="1" bandRow="1">
                <a:tableStyleId>{5C22544A-7EE6-4342-B048-85BDC9FD1C3A}</a:tableStyleId>
              </a:tblPr>
              <a:tblGrid>
                <a:gridCol w="1458468">
                  <a:extLst>
                    <a:ext uri="{9D8B030D-6E8A-4147-A177-3AD203B41FA5}">
                      <a16:colId xmlns:a16="http://schemas.microsoft.com/office/drawing/2014/main" val="204303775"/>
                    </a:ext>
                  </a:extLst>
                </a:gridCol>
                <a:gridCol w="1708406">
                  <a:extLst>
                    <a:ext uri="{9D8B030D-6E8A-4147-A177-3AD203B41FA5}">
                      <a16:colId xmlns:a16="http://schemas.microsoft.com/office/drawing/2014/main" val="1849140504"/>
                    </a:ext>
                  </a:extLst>
                </a:gridCol>
                <a:gridCol w="1208530">
                  <a:extLst>
                    <a:ext uri="{9D8B030D-6E8A-4147-A177-3AD203B41FA5}">
                      <a16:colId xmlns:a16="http://schemas.microsoft.com/office/drawing/2014/main" val="534970786"/>
                    </a:ext>
                  </a:extLst>
                </a:gridCol>
                <a:gridCol w="1458468">
                  <a:extLst>
                    <a:ext uri="{9D8B030D-6E8A-4147-A177-3AD203B41FA5}">
                      <a16:colId xmlns:a16="http://schemas.microsoft.com/office/drawing/2014/main" val="1650030619"/>
                    </a:ext>
                  </a:extLst>
                </a:gridCol>
                <a:gridCol w="1658114">
                  <a:extLst>
                    <a:ext uri="{9D8B030D-6E8A-4147-A177-3AD203B41FA5}">
                      <a16:colId xmlns:a16="http://schemas.microsoft.com/office/drawing/2014/main" val="286559688"/>
                    </a:ext>
                  </a:extLst>
                </a:gridCol>
                <a:gridCol w="1938528">
                  <a:extLst>
                    <a:ext uri="{9D8B030D-6E8A-4147-A177-3AD203B41FA5}">
                      <a16:colId xmlns:a16="http://schemas.microsoft.com/office/drawing/2014/main" val="1739706218"/>
                    </a:ext>
                  </a:extLst>
                </a:gridCol>
                <a:gridCol w="960120">
                  <a:extLst>
                    <a:ext uri="{9D8B030D-6E8A-4147-A177-3AD203B41FA5}">
                      <a16:colId xmlns:a16="http://schemas.microsoft.com/office/drawing/2014/main" val="3769737210"/>
                    </a:ext>
                  </a:extLst>
                </a:gridCol>
                <a:gridCol w="1277110">
                  <a:extLst>
                    <a:ext uri="{9D8B030D-6E8A-4147-A177-3AD203B41FA5}">
                      <a16:colId xmlns:a16="http://schemas.microsoft.com/office/drawing/2014/main" val="621458517"/>
                    </a:ext>
                  </a:extLst>
                </a:gridCol>
              </a:tblGrid>
              <a:tr h="0">
                <a:tc gridSpan="8">
                  <a:txBody>
                    <a:bodyPr/>
                    <a:lstStyle/>
                    <a:p>
                      <a:pPr algn="ctr"/>
                      <a:r>
                        <a:rPr lang="en-SG" sz="1200" b="1" dirty="0">
                          <a:effectLst/>
                        </a:rPr>
                        <a:t>Perspectives</a:t>
                      </a:r>
                    </a:p>
                  </a:txBody>
                  <a:tcPr anchor="ctr"/>
                </a:tc>
                <a:tc hMerge="1">
                  <a:txBody>
                    <a:bodyPr/>
                    <a:lstStyle/>
                    <a:p>
                      <a:pPr algn="l"/>
                      <a:r>
                        <a:rPr lang="en-SG" sz="1200" b="1" dirty="0">
                          <a:effectLst/>
                        </a:rPr>
                        <a:t>IDENTITY_ATTACK</a:t>
                      </a:r>
                    </a:p>
                  </a:txBody>
                  <a:tcPr anchor="ctr"/>
                </a:tc>
                <a:tc hMerge="1">
                  <a:txBody>
                    <a:bodyPr/>
                    <a:lstStyle/>
                    <a:p>
                      <a:pPr algn="l"/>
                      <a:r>
                        <a:rPr lang="en-SG" sz="1200" b="1" dirty="0">
                          <a:effectLst/>
                        </a:rPr>
                        <a:t>INSULT</a:t>
                      </a:r>
                    </a:p>
                  </a:txBody>
                  <a:tcPr anchor="ctr"/>
                </a:tc>
                <a:tc hMerge="1">
                  <a:txBody>
                    <a:bodyPr/>
                    <a:lstStyle/>
                    <a:p>
                      <a:pPr algn="l"/>
                      <a:r>
                        <a:rPr lang="en-SG" sz="1200" b="1" dirty="0">
                          <a:effectLst/>
                        </a:rPr>
                        <a:t>PROFANITY</a:t>
                      </a:r>
                    </a:p>
                  </a:txBody>
                  <a:tcPr anchor="ctr"/>
                </a:tc>
                <a:tc hMerge="1">
                  <a:txBody>
                    <a:bodyPr/>
                    <a:lstStyle/>
                    <a:p>
                      <a:pPr algn="l"/>
                      <a:r>
                        <a:rPr lang="en-SG" sz="1200" b="1" dirty="0">
                          <a:effectLst/>
                        </a:rPr>
                        <a:t>SEVERE_TOXICITY</a:t>
                      </a:r>
                    </a:p>
                  </a:txBody>
                  <a:tcPr anchor="ctr"/>
                </a:tc>
                <a:tc hMerge="1">
                  <a:txBody>
                    <a:bodyPr/>
                    <a:lstStyle/>
                    <a:p>
                      <a:pPr algn="l"/>
                      <a:r>
                        <a:rPr lang="en-SG" sz="1200" b="1" dirty="0">
                          <a:effectLst/>
                        </a:rPr>
                        <a:t>SEXUALLY_EXPLICIT</a:t>
                      </a:r>
                    </a:p>
                  </a:txBody>
                  <a:tcPr anchor="ctr"/>
                </a:tc>
                <a:tc hMerge="1">
                  <a:txBody>
                    <a:bodyPr/>
                    <a:lstStyle/>
                    <a:p>
                      <a:pPr algn="l"/>
                      <a:r>
                        <a:rPr lang="en-SG" sz="1200" b="1" dirty="0">
                          <a:effectLst/>
                        </a:rPr>
                        <a:t>THREAT</a:t>
                      </a:r>
                    </a:p>
                  </a:txBody>
                  <a:tcPr anchor="ctr"/>
                </a:tc>
                <a:tc hMerge="1">
                  <a:txBody>
                    <a:bodyPr/>
                    <a:lstStyle/>
                    <a:p>
                      <a:pPr algn="l"/>
                      <a:r>
                        <a:rPr lang="en-SG" sz="1200" b="1" dirty="0">
                          <a:effectLst/>
                        </a:rPr>
                        <a:t>TOXICITY</a:t>
                      </a:r>
                    </a:p>
                  </a:txBody>
                  <a:tcPr anchor="ctr"/>
                </a:tc>
                <a:extLst>
                  <a:ext uri="{0D108BD9-81ED-4DB2-BD59-A6C34878D82A}">
                    <a16:rowId xmlns:a16="http://schemas.microsoft.com/office/drawing/2014/main" val="3806717396"/>
                  </a:ext>
                </a:extLst>
              </a:tr>
              <a:tr h="370840">
                <a:tc>
                  <a:txBody>
                    <a:bodyPr/>
                    <a:lstStyle/>
                    <a:p>
                      <a:pPr algn="l"/>
                      <a:r>
                        <a:rPr lang="en-SG" sz="1200" b="1" dirty="0">
                          <a:effectLst/>
                        </a:rPr>
                        <a:t>FLIRTATION</a:t>
                      </a:r>
                    </a:p>
                  </a:txBody>
                  <a:tcPr anchor="ctr"/>
                </a:tc>
                <a:tc>
                  <a:txBody>
                    <a:bodyPr/>
                    <a:lstStyle/>
                    <a:p>
                      <a:pPr algn="l"/>
                      <a:r>
                        <a:rPr lang="en-SG" sz="1200" b="1" dirty="0">
                          <a:effectLst/>
                        </a:rPr>
                        <a:t>IDENTITY_ATTACK</a:t>
                      </a:r>
                    </a:p>
                  </a:txBody>
                  <a:tcPr anchor="ctr"/>
                </a:tc>
                <a:tc>
                  <a:txBody>
                    <a:bodyPr/>
                    <a:lstStyle/>
                    <a:p>
                      <a:pPr algn="l"/>
                      <a:r>
                        <a:rPr lang="en-SG" sz="1200" b="1" dirty="0">
                          <a:effectLst/>
                        </a:rPr>
                        <a:t>INSULT</a:t>
                      </a:r>
                    </a:p>
                  </a:txBody>
                  <a:tcPr anchor="ctr"/>
                </a:tc>
                <a:tc>
                  <a:txBody>
                    <a:bodyPr/>
                    <a:lstStyle/>
                    <a:p>
                      <a:pPr algn="l"/>
                      <a:r>
                        <a:rPr lang="en-SG" sz="1200" b="1" dirty="0">
                          <a:effectLst/>
                        </a:rPr>
                        <a:t>PROFANITY</a:t>
                      </a:r>
                    </a:p>
                  </a:txBody>
                  <a:tcPr anchor="ctr"/>
                </a:tc>
                <a:tc>
                  <a:txBody>
                    <a:bodyPr/>
                    <a:lstStyle/>
                    <a:p>
                      <a:pPr algn="l"/>
                      <a:r>
                        <a:rPr lang="en-SG" sz="1200" b="1" dirty="0">
                          <a:effectLst/>
                        </a:rPr>
                        <a:t>SEVERE_TOXICITY</a:t>
                      </a:r>
                    </a:p>
                  </a:txBody>
                  <a:tcPr anchor="ctr"/>
                </a:tc>
                <a:tc>
                  <a:txBody>
                    <a:bodyPr/>
                    <a:lstStyle/>
                    <a:p>
                      <a:pPr algn="l"/>
                      <a:r>
                        <a:rPr lang="en-SG" sz="1200" b="1" dirty="0">
                          <a:effectLst/>
                        </a:rPr>
                        <a:t>SEXUALLY_EXPLICIT</a:t>
                      </a:r>
                    </a:p>
                  </a:txBody>
                  <a:tcPr anchor="ctr"/>
                </a:tc>
                <a:tc>
                  <a:txBody>
                    <a:bodyPr/>
                    <a:lstStyle/>
                    <a:p>
                      <a:pPr algn="l"/>
                      <a:r>
                        <a:rPr lang="en-SG" sz="1200" b="1" dirty="0">
                          <a:effectLst/>
                        </a:rPr>
                        <a:t>THREAT</a:t>
                      </a:r>
                    </a:p>
                  </a:txBody>
                  <a:tcPr anchor="ctr"/>
                </a:tc>
                <a:tc>
                  <a:txBody>
                    <a:bodyPr/>
                    <a:lstStyle/>
                    <a:p>
                      <a:pPr algn="l"/>
                      <a:r>
                        <a:rPr lang="en-SG" sz="1200" b="1" dirty="0">
                          <a:effectLst/>
                        </a:rPr>
                        <a:t>TOXICITY</a:t>
                      </a:r>
                    </a:p>
                  </a:txBody>
                  <a:tcPr anchor="ctr"/>
                </a:tc>
                <a:extLst>
                  <a:ext uri="{0D108BD9-81ED-4DB2-BD59-A6C34878D82A}">
                    <a16:rowId xmlns:a16="http://schemas.microsoft.com/office/drawing/2014/main" val="2851103156"/>
                  </a:ext>
                </a:extLst>
              </a:tr>
            </a:tbl>
          </a:graphicData>
        </a:graphic>
      </p:graphicFrame>
    </p:spTree>
    <p:extLst>
      <p:ext uri="{BB962C8B-B14F-4D97-AF65-F5344CB8AC3E}">
        <p14:creationId xmlns:p14="http://schemas.microsoft.com/office/powerpoint/2010/main" val="17224669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SG" dirty="0"/>
              <a:t>Perspective API</a:t>
            </a:r>
          </a:p>
        </p:txBody>
      </p:sp>
      <p:sp>
        <p:nvSpPr>
          <p:cNvPr id="6" name="TextBox 5">
            <a:extLst>
              <a:ext uri="{FF2B5EF4-FFF2-40B4-BE49-F238E27FC236}">
                <a16:creationId xmlns:a16="http://schemas.microsoft.com/office/drawing/2014/main" id="{1D83DB29-0599-AD5E-0167-6E5A89EF5D55}"/>
              </a:ext>
            </a:extLst>
          </p:cNvPr>
          <p:cNvSpPr txBox="1"/>
          <p:nvPr/>
        </p:nvSpPr>
        <p:spPr>
          <a:xfrm>
            <a:off x="986365" y="1175469"/>
            <a:ext cx="10219266" cy="307777"/>
          </a:xfrm>
          <a:prstGeom prst="rect">
            <a:avLst/>
          </a:prstGeom>
          <a:noFill/>
        </p:spPr>
        <p:txBody>
          <a:bodyPr wrap="square">
            <a:spAutoFit/>
          </a:bodyPr>
          <a:lstStyle/>
          <a:p>
            <a:pPr marL="285750" indent="-285750">
              <a:buFont typeface="Arial" panose="020B0604020202020204" pitchFamily="34" charset="0"/>
              <a:buChar char="•"/>
            </a:pPr>
            <a:r>
              <a:rPr lang="en-US" sz="1400" dirty="0"/>
              <a:t>Identity attack</a:t>
            </a:r>
            <a:endParaRPr lang="en-SG" sz="1400" dirty="0"/>
          </a:p>
        </p:txBody>
      </p:sp>
      <p:graphicFrame>
        <p:nvGraphicFramePr>
          <p:cNvPr id="4" name="Table 6">
            <a:extLst>
              <a:ext uri="{FF2B5EF4-FFF2-40B4-BE49-F238E27FC236}">
                <a16:creationId xmlns:a16="http://schemas.microsoft.com/office/drawing/2014/main" id="{5EE63BE5-99F2-BC5E-F854-6667C5BA5BED}"/>
              </a:ext>
            </a:extLst>
          </p:cNvPr>
          <p:cNvGraphicFramePr>
            <a:graphicFrameLocks noGrp="1"/>
          </p:cNvGraphicFramePr>
          <p:nvPr>
            <p:extLst>
              <p:ext uri="{D42A27DB-BD31-4B8C-83A1-F6EECF244321}">
                <p14:modId xmlns:p14="http://schemas.microsoft.com/office/powerpoint/2010/main" val="3908513220"/>
              </p:ext>
            </p:extLst>
          </p:nvPr>
        </p:nvGraphicFramePr>
        <p:xfrm>
          <a:off x="986365" y="1461077"/>
          <a:ext cx="10219267" cy="2956560"/>
        </p:xfrm>
        <a:graphic>
          <a:graphicData uri="http://schemas.openxmlformats.org/drawingml/2006/table">
            <a:tbl>
              <a:tblPr firstRow="1" bandRow="1">
                <a:tableStyleId>{5C22544A-7EE6-4342-B048-85BDC9FD1C3A}</a:tableStyleId>
              </a:tblPr>
              <a:tblGrid>
                <a:gridCol w="1494839">
                  <a:extLst>
                    <a:ext uri="{9D8B030D-6E8A-4147-A177-3AD203B41FA5}">
                      <a16:colId xmlns:a16="http://schemas.microsoft.com/office/drawing/2014/main" val="3488452871"/>
                    </a:ext>
                  </a:extLst>
                </a:gridCol>
                <a:gridCol w="5565516">
                  <a:extLst>
                    <a:ext uri="{9D8B030D-6E8A-4147-A177-3AD203B41FA5}">
                      <a16:colId xmlns:a16="http://schemas.microsoft.com/office/drawing/2014/main" val="1837970255"/>
                    </a:ext>
                  </a:extLst>
                </a:gridCol>
                <a:gridCol w="676656">
                  <a:extLst>
                    <a:ext uri="{9D8B030D-6E8A-4147-A177-3AD203B41FA5}">
                      <a16:colId xmlns:a16="http://schemas.microsoft.com/office/drawing/2014/main" val="3685792243"/>
                    </a:ext>
                  </a:extLst>
                </a:gridCol>
                <a:gridCol w="2482256">
                  <a:extLst>
                    <a:ext uri="{9D8B030D-6E8A-4147-A177-3AD203B41FA5}">
                      <a16:colId xmlns:a16="http://schemas.microsoft.com/office/drawing/2014/main" val="2499716339"/>
                    </a:ext>
                  </a:extLst>
                </a:gridCol>
              </a:tblGrid>
              <a:tr h="0">
                <a:tc>
                  <a:txBody>
                    <a:bodyPr/>
                    <a:lstStyle/>
                    <a:p>
                      <a:pPr algn="ctr"/>
                      <a:r>
                        <a:rPr lang="en-US" sz="1400" dirty="0" err="1"/>
                        <a:t>Comment_date</a:t>
                      </a:r>
                      <a:endParaRPr lang="en-SG" sz="1400" dirty="0"/>
                    </a:p>
                  </a:txBody>
                  <a:tcPr anchor="ctr"/>
                </a:tc>
                <a:tc>
                  <a:txBody>
                    <a:bodyPr/>
                    <a:lstStyle/>
                    <a:p>
                      <a:pPr algn="ctr"/>
                      <a:r>
                        <a:rPr lang="en-US" sz="1400"/>
                        <a:t>Comment</a:t>
                      </a:r>
                      <a:endParaRPr lang="en-SG" sz="1400" dirty="0"/>
                    </a:p>
                  </a:txBody>
                  <a:tcPr anchor="ctr"/>
                </a:tc>
                <a:tc>
                  <a:txBody>
                    <a:bodyPr/>
                    <a:lstStyle/>
                    <a:p>
                      <a:pPr algn="ctr"/>
                      <a:r>
                        <a:rPr lang="en-US" sz="1400" dirty="0"/>
                        <a:t>Score</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228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0" i="0" kern="1200" dirty="0">
                          <a:solidFill>
                            <a:schemeClr val="dk1"/>
                          </a:solidFill>
                          <a:effectLst/>
                          <a:latin typeface="+mn-lt"/>
                          <a:ea typeface="+mn-ea"/>
                          <a:cs typeface="+mn-cs"/>
                        </a:rPr>
                        <a:t>2018-11-11</a:t>
                      </a:r>
                      <a:endParaRPr lang="en-SG" sz="1400" dirty="0"/>
                    </a:p>
                  </a:txBody>
                  <a:tcPr anchor="ctr"/>
                </a:tc>
                <a:tc>
                  <a:txBody>
                    <a:bodyPr/>
                    <a:lstStyle/>
                    <a:p>
                      <a:pPr algn="ctr"/>
                      <a:r>
                        <a:rPr lang="en-US" sz="1200" b="0" dirty="0"/>
                        <a:t>Blech you're an idiot. Why do you believe anything climate scientists say? They have never created an accurate model predicting future climate. ... 2 random doctorates need to critique your work in order for it to pass (they are probably kikes but you have no idea who they are) as a result the whole thing becomes a game if who can ingratiate themselves to their reviewers by building upon their work. </a:t>
                      </a:r>
                    </a:p>
                    <a:p>
                      <a:pPr algn="ctr"/>
                      <a:endParaRPr lang="en-US" sz="1200" b="0" dirty="0"/>
                    </a:p>
                    <a:p>
                      <a:pPr algn="ctr"/>
                      <a:r>
                        <a:rPr lang="en-US" sz="1200" b="0" dirty="0"/>
                        <a:t>Dissent is impossible, there is no empiricism everything is based off of theoretical models that are manipulated through all kinds of statistical tricks. Further there is too much money in AGW to allow any dissent. The coordination between academia the media and government is too large in scope to have anyone question the results. Ultimately AGW is an excuse for the government to gain more control over your life. The amount of CO2 in the atmosphere doesn't matter because there are no positive feedback back loops in nature. Here's a thought as the sun approaches supernova maybe climate patterns are different from those of a century ago. Stay dumb ****</a:t>
                      </a:r>
                      <a:endParaRPr lang="en-SG" sz="1200" b="0" dirty="0"/>
                    </a:p>
                  </a:txBody>
                  <a:tcPr anchor="ctr"/>
                </a:tc>
                <a:tc>
                  <a:txBody>
                    <a:bodyPr/>
                    <a:lstStyle/>
                    <a:p>
                      <a:pPr algn="ctr"/>
                      <a:r>
                        <a:rPr lang="en-US" sz="1400" dirty="0"/>
                        <a:t>-1</a:t>
                      </a:r>
                      <a:endParaRPr lang="en-SG" dirty="0"/>
                    </a:p>
                  </a:txBody>
                  <a:tcPr anchor="ctr"/>
                </a:tc>
                <a:tc>
                  <a:txBody>
                    <a:bodyPr/>
                    <a:lstStyle/>
                    <a:p>
                      <a:pPr marL="0" indent="0" algn="ctr">
                        <a:buFont typeface="Arial" panose="020B0604020202020204" pitchFamily="34" charset="0"/>
                        <a:buNone/>
                      </a:pPr>
                      <a:r>
                        <a:rPr lang="en-US" sz="1200" b="1" dirty="0"/>
                        <a:t>Anthropogenic Global Warming (AGW)</a:t>
                      </a:r>
                    </a:p>
                    <a:p>
                      <a:pPr marL="171450" indent="-171450" algn="ctr">
                        <a:buFont typeface="Arial" panose="020B0604020202020204" pitchFamily="34" charset="0"/>
                        <a:buChar char="•"/>
                      </a:pPr>
                      <a:r>
                        <a:rPr lang="en-US" sz="1200" b="0" dirty="0"/>
                        <a:t>increase in the Earth's average temperature is primarily caused by human activities</a:t>
                      </a:r>
                    </a:p>
                    <a:p>
                      <a:pPr marL="171450" indent="-171450" algn="ctr">
                        <a:buFont typeface="Arial" panose="020B0604020202020204" pitchFamily="34" charset="0"/>
                        <a:buChar char="•"/>
                      </a:pPr>
                      <a:r>
                        <a:rPr lang="en-US" sz="1200" b="0" dirty="0"/>
                        <a:t>driven by financial and political motivations</a:t>
                      </a:r>
                      <a:endParaRPr lang="en-SG" sz="1200" b="0" dirty="0"/>
                    </a:p>
                  </a:txBody>
                  <a:tcPr anchor="ctr"/>
                </a:tc>
                <a:extLst>
                  <a:ext uri="{0D108BD9-81ED-4DB2-BD59-A6C34878D82A}">
                    <a16:rowId xmlns:a16="http://schemas.microsoft.com/office/drawing/2014/main" val="4088419695"/>
                  </a:ext>
                </a:extLst>
              </a:tr>
            </a:tbl>
          </a:graphicData>
        </a:graphic>
      </p:graphicFrame>
    </p:spTree>
    <p:extLst>
      <p:ext uri="{BB962C8B-B14F-4D97-AF65-F5344CB8AC3E}">
        <p14:creationId xmlns:p14="http://schemas.microsoft.com/office/powerpoint/2010/main" val="10442466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SG" dirty="0"/>
              <a:t>Perspective API</a:t>
            </a:r>
          </a:p>
        </p:txBody>
      </p:sp>
      <p:sp>
        <p:nvSpPr>
          <p:cNvPr id="6" name="TextBox 5">
            <a:extLst>
              <a:ext uri="{FF2B5EF4-FFF2-40B4-BE49-F238E27FC236}">
                <a16:creationId xmlns:a16="http://schemas.microsoft.com/office/drawing/2014/main" id="{1D83DB29-0599-AD5E-0167-6E5A89EF5D55}"/>
              </a:ext>
            </a:extLst>
          </p:cNvPr>
          <p:cNvSpPr txBox="1"/>
          <p:nvPr/>
        </p:nvSpPr>
        <p:spPr>
          <a:xfrm>
            <a:off x="986365" y="1175469"/>
            <a:ext cx="10219266" cy="307777"/>
          </a:xfrm>
          <a:prstGeom prst="rect">
            <a:avLst/>
          </a:prstGeom>
          <a:noFill/>
        </p:spPr>
        <p:txBody>
          <a:bodyPr wrap="square">
            <a:spAutoFit/>
          </a:bodyPr>
          <a:lstStyle/>
          <a:p>
            <a:pPr marL="285750" indent="-285750">
              <a:buFont typeface="Arial" panose="020B0604020202020204" pitchFamily="34" charset="0"/>
              <a:buChar char="•"/>
            </a:pPr>
            <a:r>
              <a:rPr lang="en-US" sz="1400" dirty="0"/>
              <a:t>Identity attack</a:t>
            </a:r>
            <a:endParaRPr lang="en-SG" sz="1400" dirty="0"/>
          </a:p>
        </p:txBody>
      </p:sp>
      <p:graphicFrame>
        <p:nvGraphicFramePr>
          <p:cNvPr id="4" name="Table 6">
            <a:extLst>
              <a:ext uri="{FF2B5EF4-FFF2-40B4-BE49-F238E27FC236}">
                <a16:creationId xmlns:a16="http://schemas.microsoft.com/office/drawing/2014/main" id="{5EE63BE5-99F2-BC5E-F854-6667C5BA5BED}"/>
              </a:ext>
            </a:extLst>
          </p:cNvPr>
          <p:cNvGraphicFramePr>
            <a:graphicFrameLocks noGrp="1"/>
          </p:cNvGraphicFramePr>
          <p:nvPr>
            <p:extLst>
              <p:ext uri="{D42A27DB-BD31-4B8C-83A1-F6EECF244321}">
                <p14:modId xmlns:p14="http://schemas.microsoft.com/office/powerpoint/2010/main" val="151109120"/>
              </p:ext>
            </p:extLst>
          </p:nvPr>
        </p:nvGraphicFramePr>
        <p:xfrm>
          <a:off x="986365" y="1461077"/>
          <a:ext cx="10219267" cy="3688080"/>
        </p:xfrm>
        <a:graphic>
          <a:graphicData uri="http://schemas.openxmlformats.org/drawingml/2006/table">
            <a:tbl>
              <a:tblPr firstRow="1" bandRow="1">
                <a:tableStyleId>{5C22544A-7EE6-4342-B048-85BDC9FD1C3A}</a:tableStyleId>
              </a:tblPr>
              <a:tblGrid>
                <a:gridCol w="1494839">
                  <a:extLst>
                    <a:ext uri="{9D8B030D-6E8A-4147-A177-3AD203B41FA5}">
                      <a16:colId xmlns:a16="http://schemas.microsoft.com/office/drawing/2014/main" val="3488452871"/>
                    </a:ext>
                  </a:extLst>
                </a:gridCol>
                <a:gridCol w="5309484">
                  <a:extLst>
                    <a:ext uri="{9D8B030D-6E8A-4147-A177-3AD203B41FA5}">
                      <a16:colId xmlns:a16="http://schemas.microsoft.com/office/drawing/2014/main" val="1837970255"/>
                    </a:ext>
                  </a:extLst>
                </a:gridCol>
                <a:gridCol w="740664">
                  <a:extLst>
                    <a:ext uri="{9D8B030D-6E8A-4147-A177-3AD203B41FA5}">
                      <a16:colId xmlns:a16="http://schemas.microsoft.com/office/drawing/2014/main" val="3685792243"/>
                    </a:ext>
                  </a:extLst>
                </a:gridCol>
                <a:gridCol w="2674280">
                  <a:extLst>
                    <a:ext uri="{9D8B030D-6E8A-4147-A177-3AD203B41FA5}">
                      <a16:colId xmlns:a16="http://schemas.microsoft.com/office/drawing/2014/main" val="2499716339"/>
                    </a:ext>
                  </a:extLst>
                </a:gridCol>
              </a:tblGrid>
              <a:tr h="0">
                <a:tc>
                  <a:txBody>
                    <a:bodyPr/>
                    <a:lstStyle/>
                    <a:p>
                      <a:pPr algn="ctr"/>
                      <a:r>
                        <a:rPr lang="en-US" sz="1400" dirty="0" err="1"/>
                        <a:t>Comment_date</a:t>
                      </a:r>
                      <a:endParaRPr lang="en-SG" sz="1400" dirty="0"/>
                    </a:p>
                  </a:txBody>
                  <a:tcPr anchor="ctr"/>
                </a:tc>
                <a:tc>
                  <a:txBody>
                    <a:bodyPr/>
                    <a:lstStyle/>
                    <a:p>
                      <a:pPr algn="ctr"/>
                      <a:r>
                        <a:rPr lang="en-US" sz="1400"/>
                        <a:t>Comment</a:t>
                      </a:r>
                      <a:endParaRPr lang="en-SG" sz="1400" dirty="0"/>
                    </a:p>
                  </a:txBody>
                  <a:tcPr anchor="ctr"/>
                </a:tc>
                <a:tc>
                  <a:txBody>
                    <a:bodyPr/>
                    <a:lstStyle/>
                    <a:p>
                      <a:pPr algn="ctr"/>
                      <a:r>
                        <a:rPr lang="en-US" sz="1400" dirty="0"/>
                        <a:t>Score</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693324">
                <a:tc>
                  <a:txBody>
                    <a:bodyPr/>
                    <a:lstStyle/>
                    <a:p>
                      <a:pPr algn="ctr"/>
                      <a:r>
                        <a:rPr lang="en-SG" sz="1400" b="0" i="0" kern="1200" dirty="0">
                          <a:solidFill>
                            <a:schemeClr val="dk1"/>
                          </a:solidFill>
                          <a:effectLst/>
                          <a:latin typeface="+mn-lt"/>
                          <a:ea typeface="+mn-ea"/>
                          <a:cs typeface="+mn-cs"/>
                        </a:rPr>
                        <a:t>2019-03-07</a:t>
                      </a:r>
                      <a:endParaRPr lang="en-SG" sz="1400" dirty="0"/>
                    </a:p>
                  </a:txBody>
                  <a:tcPr anchor="ctr"/>
                </a:tc>
                <a:tc>
                  <a:txBody>
                    <a:bodyPr/>
                    <a:lstStyle/>
                    <a:p>
                      <a:pPr marL="0" indent="0" algn="l">
                        <a:buFont typeface="Arial" panose="020B0604020202020204" pitchFamily="34" charset="0"/>
                        <a:buNone/>
                      </a:pPr>
                      <a:r>
                        <a:rPr lang="en-US" sz="1200" dirty="0"/>
                        <a:t>Your barbecue emits more than a car, a fire emits more than a car. Your cooking emits more than a car. You have extractor fans getting rid of the thick smoke from food and its fats these are bad for lungs. Where does the fan blow that air? And it doesn't remove all the emissions. Like smoking. Your building emits more than a car from your heating. Every time they renovate a building, or it has a fire or disaster,  or they make a building, lay a road, it causes pollution. Many of the materials have harmful dust. Carbons are released in every single thing we do. Everything…</a:t>
                      </a:r>
                    </a:p>
                    <a:p>
                      <a:pPr marL="0" indent="0" algn="l">
                        <a:buFont typeface="Arial" panose="020B0604020202020204" pitchFamily="34" charset="0"/>
                        <a:buNone/>
                      </a:pPr>
                      <a:endParaRPr lang="en-US" sz="1200" dirty="0"/>
                    </a:p>
                    <a:p>
                      <a:pPr marL="0" indent="0" algn="l">
                        <a:buFont typeface="Arial" panose="020B0604020202020204" pitchFamily="34" charset="0"/>
                        <a:buNone/>
                      </a:pPr>
                      <a:r>
                        <a:rPr lang="en-US" sz="1200" dirty="0"/>
                        <a:t>Electric cars are a hoax. They break even quicker. Electrics don't work in the weather. they break real quick because they use more electricity. Like your shitty phone needing an upgrade tomorrow. It doesn't get a signal in weather it switches off and overheats quicker. Just like your shitty computer out of date on the day of purchase. This medium drives up consumption. Causing a huge demand. Forcing debt. Change to infrastructure causes increased costs. All so they can target you with advertising. Where they, these people are evil, real evil, can control every aspect of your existence. You have no more freedom and now your car is redundant. As you become a slave to being fully monitored and all they sell you is dystopia.</a:t>
                      </a:r>
                      <a:endParaRPr lang="en-SG" sz="1200" dirty="0"/>
                    </a:p>
                  </a:txBody>
                  <a:tcPr anchor="ctr"/>
                </a:tc>
                <a:tc>
                  <a:txBody>
                    <a:bodyPr/>
                    <a:lstStyle/>
                    <a:p>
                      <a:pPr algn="ctr"/>
                      <a:r>
                        <a:rPr lang="en-US" sz="1400" dirty="0"/>
                        <a:t>0</a:t>
                      </a:r>
                      <a:endParaRPr lang="en-SG" sz="1400" dirty="0"/>
                    </a:p>
                  </a:txBody>
                  <a:tcPr anchor="ctr"/>
                </a:tc>
                <a:tc>
                  <a:txBody>
                    <a:bodyPr/>
                    <a:lstStyle/>
                    <a:p>
                      <a:pPr marL="0" indent="0" algn="ctr">
                        <a:buFontTx/>
                        <a:buNone/>
                      </a:pPr>
                      <a:r>
                        <a:rPr lang="en-SG" sz="1200" b="1" i="0" kern="1200" dirty="0" err="1">
                          <a:solidFill>
                            <a:schemeClr val="dk1"/>
                          </a:solidFill>
                          <a:effectLst/>
                          <a:latin typeface="+mn-lt"/>
                          <a:ea typeface="+mn-ea"/>
                          <a:cs typeface="+mn-cs"/>
                        </a:rPr>
                        <a:t>Skepticism</a:t>
                      </a:r>
                      <a:endParaRPr lang="en-SG" sz="1200" b="1" i="0" kern="1200" dirty="0">
                        <a:solidFill>
                          <a:schemeClr val="dk1"/>
                        </a:solidFill>
                        <a:effectLst/>
                        <a:latin typeface="+mn-lt"/>
                        <a:ea typeface="+mn-ea"/>
                        <a:cs typeface="+mn-cs"/>
                      </a:endParaRPr>
                    </a:p>
                    <a:p>
                      <a:pPr marL="171450" indent="-171450" algn="ctr">
                        <a:buFont typeface="Arial" panose="020B0604020202020204" pitchFamily="34" charset="0"/>
                        <a:buChar char="•"/>
                      </a:pPr>
                      <a:r>
                        <a:rPr lang="en-US" sz="1200" b="0" dirty="0"/>
                        <a:t>Emissions and pollutants are generated by everyday activities like cooking, heating, and building renovations</a:t>
                      </a:r>
                    </a:p>
                    <a:p>
                      <a:pPr marL="171450" indent="-171450" algn="ctr">
                        <a:buFont typeface="Arial" panose="020B0604020202020204" pitchFamily="34" charset="0"/>
                        <a:buChar char="•"/>
                      </a:pPr>
                      <a:r>
                        <a:rPr lang="en-US" sz="1200" b="0" dirty="0"/>
                        <a:t>Electric car not effective as they break down quickly and are not suitable for adverse weather conditions</a:t>
                      </a:r>
                    </a:p>
                    <a:p>
                      <a:pPr marL="171450" indent="-171450" algn="ctr">
                        <a:buFont typeface="Arial" panose="020B0604020202020204" pitchFamily="34" charset="0"/>
                        <a:buChar char="•"/>
                      </a:pPr>
                      <a:r>
                        <a:rPr lang="en-US" sz="1200" b="0" dirty="0"/>
                        <a:t>Increased consumption, debt, and loss of personal freedom due to changing technologies and infrastructure</a:t>
                      </a:r>
                    </a:p>
                  </a:txBody>
                  <a:tcPr anchor="ctr"/>
                </a:tc>
                <a:extLst>
                  <a:ext uri="{0D108BD9-81ED-4DB2-BD59-A6C34878D82A}">
                    <a16:rowId xmlns:a16="http://schemas.microsoft.com/office/drawing/2014/main" val="908508826"/>
                  </a:ext>
                </a:extLst>
              </a:tr>
            </a:tbl>
          </a:graphicData>
        </a:graphic>
      </p:graphicFrame>
    </p:spTree>
    <p:extLst>
      <p:ext uri="{BB962C8B-B14F-4D97-AF65-F5344CB8AC3E}">
        <p14:creationId xmlns:p14="http://schemas.microsoft.com/office/powerpoint/2010/main" val="16398770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SG" dirty="0"/>
              <a:t>Perspective API</a:t>
            </a:r>
          </a:p>
        </p:txBody>
      </p:sp>
      <p:sp>
        <p:nvSpPr>
          <p:cNvPr id="6" name="TextBox 5">
            <a:extLst>
              <a:ext uri="{FF2B5EF4-FFF2-40B4-BE49-F238E27FC236}">
                <a16:creationId xmlns:a16="http://schemas.microsoft.com/office/drawing/2014/main" id="{1D83DB29-0599-AD5E-0167-6E5A89EF5D55}"/>
              </a:ext>
            </a:extLst>
          </p:cNvPr>
          <p:cNvSpPr txBox="1"/>
          <p:nvPr/>
        </p:nvSpPr>
        <p:spPr>
          <a:xfrm>
            <a:off x="986365" y="1175469"/>
            <a:ext cx="10219266" cy="307777"/>
          </a:xfrm>
          <a:prstGeom prst="rect">
            <a:avLst/>
          </a:prstGeom>
          <a:noFill/>
        </p:spPr>
        <p:txBody>
          <a:bodyPr wrap="square">
            <a:spAutoFit/>
          </a:bodyPr>
          <a:lstStyle/>
          <a:p>
            <a:pPr marL="285750" indent="-285750">
              <a:buFont typeface="Arial" panose="020B0604020202020204" pitchFamily="34" charset="0"/>
              <a:buChar char="•"/>
            </a:pPr>
            <a:r>
              <a:rPr lang="en-US" sz="1400" dirty="0"/>
              <a:t>Insult</a:t>
            </a:r>
            <a:endParaRPr lang="en-SG" sz="1400" dirty="0"/>
          </a:p>
        </p:txBody>
      </p:sp>
      <p:graphicFrame>
        <p:nvGraphicFramePr>
          <p:cNvPr id="4" name="Table 6">
            <a:extLst>
              <a:ext uri="{FF2B5EF4-FFF2-40B4-BE49-F238E27FC236}">
                <a16:creationId xmlns:a16="http://schemas.microsoft.com/office/drawing/2014/main" id="{5EE63BE5-99F2-BC5E-F854-6667C5BA5BED}"/>
              </a:ext>
            </a:extLst>
          </p:cNvPr>
          <p:cNvGraphicFramePr>
            <a:graphicFrameLocks noGrp="1"/>
          </p:cNvGraphicFramePr>
          <p:nvPr>
            <p:extLst>
              <p:ext uri="{D42A27DB-BD31-4B8C-83A1-F6EECF244321}">
                <p14:modId xmlns:p14="http://schemas.microsoft.com/office/powerpoint/2010/main" val="1848332623"/>
              </p:ext>
            </p:extLst>
          </p:nvPr>
        </p:nvGraphicFramePr>
        <p:xfrm>
          <a:off x="986365" y="1461077"/>
          <a:ext cx="10219267" cy="4053840"/>
        </p:xfrm>
        <a:graphic>
          <a:graphicData uri="http://schemas.openxmlformats.org/drawingml/2006/table">
            <a:tbl>
              <a:tblPr firstRow="1" bandRow="1">
                <a:tableStyleId>{5C22544A-7EE6-4342-B048-85BDC9FD1C3A}</a:tableStyleId>
              </a:tblPr>
              <a:tblGrid>
                <a:gridCol w="1494839">
                  <a:extLst>
                    <a:ext uri="{9D8B030D-6E8A-4147-A177-3AD203B41FA5}">
                      <a16:colId xmlns:a16="http://schemas.microsoft.com/office/drawing/2014/main" val="3488452871"/>
                    </a:ext>
                  </a:extLst>
                </a:gridCol>
                <a:gridCol w="5026020">
                  <a:extLst>
                    <a:ext uri="{9D8B030D-6E8A-4147-A177-3AD203B41FA5}">
                      <a16:colId xmlns:a16="http://schemas.microsoft.com/office/drawing/2014/main" val="1837970255"/>
                    </a:ext>
                  </a:extLst>
                </a:gridCol>
                <a:gridCol w="978408">
                  <a:extLst>
                    <a:ext uri="{9D8B030D-6E8A-4147-A177-3AD203B41FA5}">
                      <a16:colId xmlns:a16="http://schemas.microsoft.com/office/drawing/2014/main" val="3685792243"/>
                    </a:ext>
                  </a:extLst>
                </a:gridCol>
                <a:gridCol w="2720000">
                  <a:extLst>
                    <a:ext uri="{9D8B030D-6E8A-4147-A177-3AD203B41FA5}">
                      <a16:colId xmlns:a16="http://schemas.microsoft.com/office/drawing/2014/main" val="2499716339"/>
                    </a:ext>
                  </a:extLst>
                </a:gridCol>
              </a:tblGrid>
              <a:tr h="0">
                <a:tc>
                  <a:txBody>
                    <a:bodyPr/>
                    <a:lstStyle/>
                    <a:p>
                      <a:pPr algn="ctr"/>
                      <a:r>
                        <a:rPr lang="en-US" sz="1400" dirty="0" err="1"/>
                        <a:t>Comment_date</a:t>
                      </a:r>
                      <a:endParaRPr lang="en-SG" sz="1400" dirty="0"/>
                    </a:p>
                  </a:txBody>
                  <a:tcPr anchor="ctr"/>
                </a:tc>
                <a:tc>
                  <a:txBody>
                    <a:bodyPr/>
                    <a:lstStyle/>
                    <a:p>
                      <a:pPr algn="ctr"/>
                      <a:r>
                        <a:rPr lang="en-US" sz="1400"/>
                        <a:t>Comment</a:t>
                      </a:r>
                      <a:endParaRPr lang="en-SG" sz="1400" dirty="0"/>
                    </a:p>
                  </a:txBody>
                  <a:tcPr anchor="ctr"/>
                </a:tc>
                <a:tc>
                  <a:txBody>
                    <a:bodyPr/>
                    <a:lstStyle/>
                    <a:p>
                      <a:pPr algn="ctr"/>
                      <a:r>
                        <a:rPr lang="en-US" sz="1400" dirty="0"/>
                        <a:t>Score</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16557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0" i="0" kern="1200" dirty="0">
                          <a:solidFill>
                            <a:schemeClr val="dk1"/>
                          </a:solidFill>
                          <a:effectLst/>
                          <a:latin typeface="+mn-lt"/>
                          <a:ea typeface="+mn-ea"/>
                          <a:cs typeface="+mn-cs"/>
                        </a:rPr>
                        <a:t>2019-02-27</a:t>
                      </a:r>
                      <a:endParaRPr lang="en-SG" sz="1400" dirty="0"/>
                    </a:p>
                  </a:txBody>
                  <a:tcPr anchor="ctr"/>
                </a:tc>
                <a:tc>
                  <a:txBody>
                    <a:bodyPr/>
                    <a:lstStyle/>
                    <a:p>
                      <a:pPr algn="ctr"/>
                      <a:r>
                        <a:rPr lang="en-US" sz="1200" b="0" dirty="0"/>
                        <a:t>Do you believe in Climate Change? What is causing it? If humans are causing it the only way to beat it, is to lessen the human population. No solution they come up with will sustain a gaining population causing change.</a:t>
                      </a:r>
                    </a:p>
                    <a:p>
                      <a:pPr algn="ctr"/>
                      <a:endParaRPr lang="en-US" sz="1200" b="0" dirty="0"/>
                    </a:p>
                    <a:p>
                      <a:pPr algn="ctr"/>
                      <a:r>
                        <a:rPr lang="en-US" sz="1200" b="0" dirty="0"/>
                        <a:t>But that isn't the complete cause of climate change. Because this planet has ice-ages anyway. Now if our true north has moved. What effect does it cause? Displacement obviously. Where activity extreme weather, sooner increases regardless of dumb humans gaining and heightening their own disaster. Yes, they cause pollution and destroy ecosystems causing species to go extinct, but not entirely.</a:t>
                      </a:r>
                    </a:p>
                    <a:p>
                      <a:pPr algn="ctr"/>
                      <a:endParaRPr lang="en-US" sz="1200" b="0" dirty="0"/>
                    </a:p>
                    <a:p>
                      <a:pPr algn="ctr"/>
                      <a:r>
                        <a:rPr lang="en-US" sz="1200" b="0" dirty="0"/>
                        <a:t>And stupid google electricity doesn't do shit. It's actually quite stupid. If we are experiencing extreme weather why are we changing to systems indebted to the weather? But these systems are even worse than that. They are designed to upgrade, using electricity in constant service and repair, breaking sooner like your stupid iPhone it lasts 2-3 years, causing increased consumption and demand, but they simply aren't a viable solution to increasing populations with millions upon millions consuming even more electricity. Although any hiccup in the increasing weather a geomagnetic/electromagnetic phenomenon they are obsolete those grids go down sooner they do almost every storm.</a:t>
                      </a:r>
                      <a:endParaRPr lang="en-SG" sz="1200" b="0" dirty="0"/>
                    </a:p>
                  </a:txBody>
                  <a:tcPr anchor="ctr"/>
                </a:tc>
                <a:tc>
                  <a:txBody>
                    <a:bodyPr/>
                    <a:lstStyle/>
                    <a:p>
                      <a:pPr algn="ctr"/>
                      <a:r>
                        <a:rPr lang="en-US" sz="1400" dirty="0"/>
                        <a:t>1</a:t>
                      </a:r>
                      <a:endParaRPr lang="en-SG" dirty="0"/>
                    </a:p>
                  </a:txBody>
                  <a:tcPr anchor="ctr"/>
                </a:tc>
                <a:tc>
                  <a:txBody>
                    <a:bodyPr/>
                    <a:lstStyle/>
                    <a:p>
                      <a:pPr marL="171450" indent="-171450" algn="ctr">
                        <a:buFont typeface="Arial" panose="020B0604020202020204" pitchFamily="34" charset="0"/>
                        <a:buChar char="•"/>
                      </a:pPr>
                      <a:r>
                        <a:rPr lang="en-US" sz="1200" b="0" dirty="0"/>
                        <a:t>Reducing population might be the only solution to mitigate its effects</a:t>
                      </a:r>
                    </a:p>
                    <a:p>
                      <a:pPr marL="171450" indent="-171450" algn="ctr">
                        <a:buFont typeface="Arial" panose="020B0604020202020204" pitchFamily="34" charset="0"/>
                        <a:buChar char="•"/>
                      </a:pPr>
                      <a:r>
                        <a:rPr lang="en-US" sz="1200" b="0" dirty="0"/>
                        <a:t>climate change is a natural phenomenon influenced by factors like ice ages and shifts in the planet's true north</a:t>
                      </a:r>
                    </a:p>
                    <a:p>
                      <a:pPr marL="171450" indent="-171450" algn="ctr">
                        <a:buFont typeface="Arial" panose="020B0604020202020204" pitchFamily="34" charset="0"/>
                        <a:buChar char="•"/>
                      </a:pPr>
                      <a:r>
                        <a:rPr lang="en-SG" sz="1200" b="0" dirty="0"/>
                        <a:t>electricity-based systems </a:t>
                      </a:r>
                      <a:r>
                        <a:rPr lang="en-US" sz="1200" b="0" dirty="0"/>
                        <a:t>vulnerable to disruptions caused by geomagnetic and electromagnetic events, reducing stability</a:t>
                      </a:r>
                      <a:endParaRPr lang="en-SG" sz="1200" b="0" dirty="0"/>
                    </a:p>
                  </a:txBody>
                  <a:tcPr anchor="ctr"/>
                </a:tc>
                <a:extLst>
                  <a:ext uri="{0D108BD9-81ED-4DB2-BD59-A6C34878D82A}">
                    <a16:rowId xmlns:a16="http://schemas.microsoft.com/office/drawing/2014/main" val="4088419695"/>
                  </a:ext>
                </a:extLst>
              </a:tr>
            </a:tbl>
          </a:graphicData>
        </a:graphic>
      </p:graphicFrame>
    </p:spTree>
    <p:extLst>
      <p:ext uri="{BB962C8B-B14F-4D97-AF65-F5344CB8AC3E}">
        <p14:creationId xmlns:p14="http://schemas.microsoft.com/office/powerpoint/2010/main" val="13823324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SG" dirty="0"/>
              <a:t>Perspective API</a:t>
            </a:r>
          </a:p>
        </p:txBody>
      </p:sp>
      <p:sp>
        <p:nvSpPr>
          <p:cNvPr id="6" name="TextBox 5">
            <a:extLst>
              <a:ext uri="{FF2B5EF4-FFF2-40B4-BE49-F238E27FC236}">
                <a16:creationId xmlns:a16="http://schemas.microsoft.com/office/drawing/2014/main" id="{1D83DB29-0599-AD5E-0167-6E5A89EF5D55}"/>
              </a:ext>
            </a:extLst>
          </p:cNvPr>
          <p:cNvSpPr txBox="1"/>
          <p:nvPr/>
        </p:nvSpPr>
        <p:spPr>
          <a:xfrm>
            <a:off x="986365" y="1175469"/>
            <a:ext cx="10219266" cy="307777"/>
          </a:xfrm>
          <a:prstGeom prst="rect">
            <a:avLst/>
          </a:prstGeom>
          <a:noFill/>
        </p:spPr>
        <p:txBody>
          <a:bodyPr wrap="square">
            <a:spAutoFit/>
          </a:bodyPr>
          <a:lstStyle/>
          <a:p>
            <a:pPr marL="285750" indent="-285750">
              <a:buFont typeface="Arial" panose="020B0604020202020204" pitchFamily="34" charset="0"/>
              <a:buChar char="•"/>
            </a:pPr>
            <a:r>
              <a:rPr lang="en-US" sz="1400" dirty="0"/>
              <a:t>Profanity</a:t>
            </a:r>
            <a:endParaRPr lang="en-SG" sz="1400" dirty="0"/>
          </a:p>
        </p:txBody>
      </p:sp>
      <p:graphicFrame>
        <p:nvGraphicFramePr>
          <p:cNvPr id="4" name="Table 6">
            <a:extLst>
              <a:ext uri="{FF2B5EF4-FFF2-40B4-BE49-F238E27FC236}">
                <a16:creationId xmlns:a16="http://schemas.microsoft.com/office/drawing/2014/main" id="{5EE63BE5-99F2-BC5E-F854-6667C5BA5BED}"/>
              </a:ext>
            </a:extLst>
          </p:cNvPr>
          <p:cNvGraphicFramePr>
            <a:graphicFrameLocks noGrp="1"/>
          </p:cNvGraphicFramePr>
          <p:nvPr>
            <p:extLst>
              <p:ext uri="{D42A27DB-BD31-4B8C-83A1-F6EECF244321}">
                <p14:modId xmlns:p14="http://schemas.microsoft.com/office/powerpoint/2010/main" val="3138360746"/>
              </p:ext>
            </p:extLst>
          </p:nvPr>
        </p:nvGraphicFramePr>
        <p:xfrm>
          <a:off x="986365" y="1461077"/>
          <a:ext cx="10219267" cy="998124"/>
        </p:xfrm>
        <a:graphic>
          <a:graphicData uri="http://schemas.openxmlformats.org/drawingml/2006/table">
            <a:tbl>
              <a:tblPr firstRow="1" bandRow="1">
                <a:tableStyleId>{5C22544A-7EE6-4342-B048-85BDC9FD1C3A}</a:tableStyleId>
              </a:tblPr>
              <a:tblGrid>
                <a:gridCol w="1494839">
                  <a:extLst>
                    <a:ext uri="{9D8B030D-6E8A-4147-A177-3AD203B41FA5}">
                      <a16:colId xmlns:a16="http://schemas.microsoft.com/office/drawing/2014/main" val="3488452871"/>
                    </a:ext>
                  </a:extLst>
                </a:gridCol>
                <a:gridCol w="6708516">
                  <a:extLst>
                    <a:ext uri="{9D8B030D-6E8A-4147-A177-3AD203B41FA5}">
                      <a16:colId xmlns:a16="http://schemas.microsoft.com/office/drawing/2014/main" val="1837970255"/>
                    </a:ext>
                  </a:extLst>
                </a:gridCol>
                <a:gridCol w="685800">
                  <a:extLst>
                    <a:ext uri="{9D8B030D-6E8A-4147-A177-3AD203B41FA5}">
                      <a16:colId xmlns:a16="http://schemas.microsoft.com/office/drawing/2014/main" val="3685792243"/>
                    </a:ext>
                  </a:extLst>
                </a:gridCol>
                <a:gridCol w="1330112">
                  <a:extLst>
                    <a:ext uri="{9D8B030D-6E8A-4147-A177-3AD203B41FA5}">
                      <a16:colId xmlns:a16="http://schemas.microsoft.com/office/drawing/2014/main" val="2499716339"/>
                    </a:ext>
                  </a:extLst>
                </a:gridCol>
              </a:tblGrid>
              <a:tr h="0">
                <a:tc>
                  <a:txBody>
                    <a:bodyPr/>
                    <a:lstStyle/>
                    <a:p>
                      <a:pPr algn="ctr"/>
                      <a:r>
                        <a:rPr lang="en-US" sz="1400" dirty="0" err="1"/>
                        <a:t>Comment_date</a:t>
                      </a:r>
                      <a:endParaRPr lang="en-SG" sz="1400" dirty="0"/>
                    </a:p>
                  </a:txBody>
                  <a:tcPr anchor="ctr"/>
                </a:tc>
                <a:tc>
                  <a:txBody>
                    <a:bodyPr/>
                    <a:lstStyle/>
                    <a:p>
                      <a:pPr algn="ctr"/>
                      <a:r>
                        <a:rPr lang="en-US" sz="1400"/>
                        <a:t>Comment</a:t>
                      </a:r>
                      <a:endParaRPr lang="en-SG" sz="1400" dirty="0"/>
                    </a:p>
                  </a:txBody>
                  <a:tcPr anchor="ctr"/>
                </a:tc>
                <a:tc>
                  <a:txBody>
                    <a:bodyPr/>
                    <a:lstStyle/>
                    <a:p>
                      <a:pPr algn="ctr"/>
                      <a:r>
                        <a:rPr lang="en-US" sz="1400" dirty="0"/>
                        <a:t>Score</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6933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sz="1400" dirty="0"/>
                    </a:p>
                  </a:txBody>
                  <a:tcPr anchor="ctr"/>
                </a:tc>
                <a:tc>
                  <a:txBody>
                    <a:bodyPr/>
                    <a:lstStyle/>
                    <a:p>
                      <a:pPr algn="ctr"/>
                      <a:r>
                        <a:rPr lang="en-US" sz="1200" b="0" dirty="0"/>
                        <a:t>Just a lot of f***s</a:t>
                      </a:r>
                      <a:endParaRPr lang="en-SG" sz="1200" b="0" dirty="0"/>
                    </a:p>
                  </a:txBody>
                  <a:tcPr anchor="ctr"/>
                </a:tc>
                <a:tc>
                  <a:txBody>
                    <a:bodyPr/>
                    <a:lstStyle/>
                    <a:p>
                      <a:pPr algn="ctr"/>
                      <a:endParaRPr lang="en-SG" sz="1400" dirty="0"/>
                    </a:p>
                  </a:txBody>
                  <a:tcPr anchor="ctr"/>
                </a:tc>
                <a:tc>
                  <a:txBody>
                    <a:bodyPr/>
                    <a:lstStyle/>
                    <a:p>
                      <a:pPr marL="0" indent="0" algn="ctr">
                        <a:buFont typeface="Arial" panose="020B0604020202020204" pitchFamily="34" charset="0"/>
                        <a:buNone/>
                      </a:pPr>
                      <a:endParaRPr lang="en-SG" sz="1200" b="0" dirty="0"/>
                    </a:p>
                  </a:txBody>
                  <a:tcPr anchor="ctr"/>
                </a:tc>
                <a:extLst>
                  <a:ext uri="{0D108BD9-81ED-4DB2-BD59-A6C34878D82A}">
                    <a16:rowId xmlns:a16="http://schemas.microsoft.com/office/drawing/2014/main" val="2085813569"/>
                  </a:ext>
                </a:extLst>
              </a:tr>
            </a:tbl>
          </a:graphicData>
        </a:graphic>
      </p:graphicFrame>
    </p:spTree>
    <p:extLst>
      <p:ext uri="{BB962C8B-B14F-4D97-AF65-F5344CB8AC3E}">
        <p14:creationId xmlns:p14="http://schemas.microsoft.com/office/powerpoint/2010/main" val="203108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F5D2F8-0336-FF45-57A1-CC9E963894AD}"/>
              </a:ext>
            </a:extLst>
          </p:cNvPr>
          <p:cNvSpPr txBox="1"/>
          <p:nvPr/>
        </p:nvSpPr>
        <p:spPr>
          <a:xfrm>
            <a:off x="410633" y="380999"/>
            <a:ext cx="11370733" cy="3077766"/>
          </a:xfrm>
          <a:prstGeom prst="rect">
            <a:avLst/>
          </a:prstGeom>
          <a:noFill/>
        </p:spPr>
        <p:txBody>
          <a:bodyPr wrap="square">
            <a:spAutoFit/>
          </a:bodyPr>
          <a:lstStyle/>
          <a:p>
            <a:pPr algn="ctr" rtl="0">
              <a:spcBef>
                <a:spcPts val="1200"/>
              </a:spcBef>
              <a:spcAft>
                <a:spcPts val="0"/>
              </a:spcAft>
            </a:pPr>
            <a:r>
              <a:rPr lang="en-US" sz="2000" strike="sngStrike" dirty="0">
                <a:solidFill>
                  <a:srgbClr val="444444"/>
                </a:solidFill>
                <a:latin typeface="+mj-lt"/>
              </a:rPr>
              <a:t>“Facebook</a:t>
            </a:r>
            <a:r>
              <a:rPr lang="en-US" sz="2000" b="0" i="0" u="none" strike="sngStrike" dirty="0">
                <a:solidFill>
                  <a:srgbClr val="444444"/>
                </a:solidFill>
                <a:effectLst/>
                <a:latin typeface="+mj-lt"/>
              </a:rPr>
              <a:t>”</a:t>
            </a:r>
            <a:endParaRPr lang="en-US" sz="2000" b="0" strike="sngStrike" dirty="0">
              <a:effectLst/>
              <a:latin typeface="+mj-lt"/>
            </a:endParaRPr>
          </a:p>
          <a:p>
            <a:pPr rtl="0">
              <a:spcBef>
                <a:spcPts val="1200"/>
              </a:spcBef>
              <a:spcAft>
                <a:spcPts val="0"/>
              </a:spcAft>
            </a:pPr>
            <a:r>
              <a:rPr lang="en-US" sz="1400" b="1" i="0" u="none" strike="noStrike" dirty="0">
                <a:solidFill>
                  <a:srgbClr val="444444"/>
                </a:solidFill>
                <a:effectLst/>
              </a:rPr>
              <a:t>How data was collected: </a:t>
            </a:r>
            <a:br>
              <a:rPr lang="en-US" sz="1400" b="0" i="0" u="none" strike="noStrike" dirty="0">
                <a:solidFill>
                  <a:srgbClr val="444444"/>
                </a:solidFill>
                <a:effectLst/>
              </a:rPr>
            </a:br>
            <a:r>
              <a:rPr lang="en-US" sz="1400" b="0" i="0" u="none" strike="noStrike" dirty="0">
                <a:solidFill>
                  <a:srgbClr val="444444"/>
                </a:solidFill>
                <a:effectLst/>
                <a:hlinkClick r:id="rId2"/>
              </a:rPr>
              <a:t>Facebook-scraper</a:t>
            </a:r>
            <a:r>
              <a:rPr lang="en-US" sz="1400" b="0" i="0" u="none" strike="noStrike" dirty="0">
                <a:solidFill>
                  <a:srgbClr val="444444"/>
                </a:solidFill>
                <a:effectLst/>
              </a:rPr>
              <a:t> library used to scrape for all comments on the </a:t>
            </a:r>
            <a:r>
              <a:rPr lang="en-US" sz="1400" b="0" i="0" u="none" strike="noStrike" dirty="0" err="1">
                <a:solidFill>
                  <a:srgbClr val="444444"/>
                </a:solidFill>
                <a:effectLst/>
                <a:hlinkClick r:id="rId3"/>
              </a:rPr>
              <a:t>UNclimatechange</a:t>
            </a:r>
            <a:r>
              <a:rPr lang="en-US" sz="1400" b="0" i="0" u="none" strike="noStrike" dirty="0">
                <a:solidFill>
                  <a:srgbClr val="444444"/>
                </a:solidFill>
                <a:effectLst/>
                <a:hlinkClick r:id="rId3"/>
              </a:rPr>
              <a:t> page</a:t>
            </a:r>
            <a:r>
              <a:rPr lang="en-US" sz="1400" b="0" i="0" u="none" strike="noStrike" dirty="0">
                <a:solidFill>
                  <a:srgbClr val="444444"/>
                </a:solidFill>
                <a:effectLst/>
              </a:rPr>
              <a:t> (513k followers), </a:t>
            </a:r>
            <a:r>
              <a:rPr lang="en-US" sz="1400" b="0" i="0" u="none" strike="noStrike" dirty="0" err="1">
                <a:solidFill>
                  <a:srgbClr val="444444"/>
                </a:solidFill>
                <a:effectLst/>
                <a:hlinkClick r:id="rId4"/>
              </a:rPr>
              <a:t>NASAClimateChange</a:t>
            </a:r>
            <a:r>
              <a:rPr lang="en-US" sz="1400" b="0" i="0" u="none" strike="noStrike" dirty="0">
                <a:solidFill>
                  <a:srgbClr val="444444"/>
                </a:solidFill>
                <a:effectLst/>
                <a:hlinkClick r:id="rId4"/>
              </a:rPr>
              <a:t> page</a:t>
            </a:r>
            <a:r>
              <a:rPr lang="en-US" sz="1400" b="0" i="0" u="none" strike="noStrike" dirty="0">
                <a:solidFill>
                  <a:srgbClr val="444444"/>
                </a:solidFill>
                <a:effectLst/>
              </a:rPr>
              <a:t> (1.3m followers), </a:t>
            </a:r>
            <a:r>
              <a:rPr lang="en-US" sz="1400" b="0" i="0" u="none" strike="noStrike" dirty="0">
                <a:solidFill>
                  <a:srgbClr val="444444"/>
                </a:solidFill>
                <a:effectLst/>
                <a:hlinkClick r:id="rId5"/>
              </a:rPr>
              <a:t>Climate Change – open discussion group</a:t>
            </a:r>
            <a:r>
              <a:rPr lang="en-US" sz="1400" b="0" i="0" u="none" strike="noStrike" dirty="0">
                <a:solidFill>
                  <a:srgbClr val="444444"/>
                </a:solidFill>
                <a:effectLst/>
              </a:rPr>
              <a:t> (7.5k members)</a:t>
            </a:r>
          </a:p>
          <a:p>
            <a:pPr rtl="0">
              <a:spcBef>
                <a:spcPts val="1200"/>
              </a:spcBef>
              <a:spcAft>
                <a:spcPts val="0"/>
              </a:spcAft>
            </a:pPr>
            <a:r>
              <a:rPr lang="en-US" sz="1400" b="1" i="0" u="none" strike="noStrike" dirty="0">
                <a:solidFill>
                  <a:srgbClr val="444444"/>
                </a:solidFill>
                <a:effectLst/>
              </a:rPr>
              <a:t>How</a:t>
            </a:r>
            <a:r>
              <a:rPr lang="en-US" sz="1400" b="1" i="0" u="none" strike="noStrike" dirty="0">
                <a:solidFill>
                  <a:srgbClr val="FF0000"/>
                </a:solidFill>
                <a:effectLst/>
              </a:rPr>
              <a:t> </a:t>
            </a:r>
            <a:r>
              <a:rPr lang="en-US" sz="1400" b="1" i="0" u="none" strike="noStrike" dirty="0">
                <a:solidFill>
                  <a:srgbClr val="444444"/>
                </a:solidFill>
                <a:effectLst/>
              </a:rPr>
              <a:t>variables may be used: </a:t>
            </a:r>
            <a:br>
              <a:rPr lang="en-US" sz="1400" b="0" i="0" u="none" strike="noStrike" dirty="0">
                <a:solidFill>
                  <a:srgbClr val="444444"/>
                </a:solidFill>
                <a:effectLst/>
              </a:rPr>
            </a:br>
            <a:r>
              <a:rPr lang="en-SG" sz="1400" b="0" i="0" dirty="0">
                <a:solidFill>
                  <a:schemeClr val="bg1">
                    <a:lumMod val="65000"/>
                  </a:schemeClr>
                </a:solidFill>
                <a:effectLst/>
              </a:rPr>
              <a:t>‘</a:t>
            </a:r>
            <a:r>
              <a:rPr lang="en-SG" sz="1400" dirty="0" err="1">
                <a:solidFill>
                  <a:schemeClr val="bg1">
                    <a:lumMod val="50000"/>
                  </a:schemeClr>
                </a:solidFill>
              </a:rPr>
              <a:t>comment_url</a:t>
            </a:r>
            <a:r>
              <a:rPr lang="en-SG" sz="1400" b="0" i="0" dirty="0">
                <a:solidFill>
                  <a:schemeClr val="bg1">
                    <a:lumMod val="65000"/>
                  </a:schemeClr>
                </a:solidFill>
                <a:effectLst/>
              </a:rPr>
              <a:t>’ </a:t>
            </a:r>
            <a:r>
              <a:rPr lang="en-SG" sz="1400" b="0" i="0" dirty="0">
                <a:effectLst/>
              </a:rPr>
              <a:t>=&gt;</a:t>
            </a:r>
            <a:r>
              <a:rPr lang="en-SG" sz="1400" b="0" i="0" dirty="0">
                <a:solidFill>
                  <a:schemeClr val="bg1">
                    <a:lumMod val="65000"/>
                  </a:schemeClr>
                </a:solidFill>
                <a:effectLst/>
              </a:rPr>
              <a:t> ‘link’</a:t>
            </a:r>
            <a:r>
              <a:rPr lang="en-SG" sz="1400" b="0" i="0" dirty="0">
                <a:effectLst/>
              </a:rPr>
              <a:t>: verification purposes</a:t>
            </a:r>
            <a:br>
              <a:rPr lang="en-US" sz="1400" b="0" i="0" u="none" strike="noStrike" dirty="0">
                <a:solidFill>
                  <a:srgbClr val="444444"/>
                </a:solidFill>
                <a:effectLst/>
              </a:rPr>
            </a:br>
            <a:r>
              <a:rPr lang="en-US" sz="1400" dirty="0">
                <a:solidFill>
                  <a:srgbClr val="FF0000"/>
                </a:solidFill>
              </a:rPr>
              <a:t>‘</a:t>
            </a:r>
            <a:r>
              <a:rPr lang="en-SG" sz="1400" dirty="0" err="1">
                <a:solidFill>
                  <a:srgbClr val="FF0000"/>
                </a:solidFill>
              </a:rPr>
              <a:t>comment_time</a:t>
            </a:r>
            <a:r>
              <a:rPr lang="en-US" sz="1400" b="0" i="0" u="none" strike="noStrike" dirty="0">
                <a:solidFill>
                  <a:srgbClr val="FF0000"/>
                </a:solidFill>
                <a:effectLst/>
              </a:rPr>
              <a:t>’ </a:t>
            </a:r>
            <a:r>
              <a:rPr lang="en-US" sz="1400" b="0" i="0" u="none" strike="noStrike" dirty="0">
                <a:effectLst/>
              </a:rPr>
              <a:t>=&gt;</a:t>
            </a:r>
            <a:r>
              <a:rPr lang="en-US" sz="1400" b="0" i="0" u="none" strike="noStrike" dirty="0">
                <a:solidFill>
                  <a:srgbClr val="FF0000"/>
                </a:solidFill>
                <a:effectLst/>
              </a:rPr>
              <a:t> ‘</a:t>
            </a:r>
            <a:r>
              <a:rPr lang="en-US" sz="1400" b="0" i="0" u="none" strike="noStrike" dirty="0" err="1">
                <a:solidFill>
                  <a:srgbClr val="FF0000"/>
                </a:solidFill>
                <a:effectLst/>
              </a:rPr>
              <a:t>comment_date</a:t>
            </a:r>
            <a:r>
              <a:rPr lang="en-US" sz="1400" b="0" i="0" u="none" strike="noStrike" dirty="0">
                <a:solidFill>
                  <a:srgbClr val="FF0000"/>
                </a:solidFill>
                <a:effectLst/>
              </a:rPr>
              <a:t>’</a:t>
            </a:r>
            <a:r>
              <a:rPr lang="en-US" sz="1400" b="0" i="0" u="none" strike="noStrike" dirty="0">
                <a:solidFill>
                  <a:srgbClr val="444444"/>
                </a:solidFill>
                <a:effectLst/>
              </a:rPr>
              <a:t>: plot relationships vs time</a:t>
            </a:r>
            <a:br>
              <a:rPr lang="en-US" sz="1400" b="0" i="0" u="none" strike="noStrike" dirty="0">
                <a:solidFill>
                  <a:srgbClr val="444444"/>
                </a:solidFill>
                <a:effectLst/>
              </a:rPr>
            </a:br>
            <a:r>
              <a:rPr lang="en-US" sz="1400" b="0" i="0" u="none" strike="noStrike" dirty="0">
                <a:solidFill>
                  <a:srgbClr val="FF0000"/>
                </a:solidFill>
                <a:effectLst/>
              </a:rPr>
              <a:t>‘</a:t>
            </a:r>
            <a:r>
              <a:rPr lang="en-SG" sz="1400" dirty="0" err="1">
                <a:solidFill>
                  <a:srgbClr val="FF0000"/>
                </a:solidFill>
              </a:rPr>
              <a:t>comment_text</a:t>
            </a:r>
            <a:r>
              <a:rPr lang="en-US" sz="1400" b="0" i="0" u="none" strike="noStrike" dirty="0">
                <a:solidFill>
                  <a:srgbClr val="FF0000"/>
                </a:solidFill>
                <a:effectLst/>
              </a:rPr>
              <a:t>’ </a:t>
            </a:r>
            <a:r>
              <a:rPr lang="en-US" sz="1400" b="0" i="0" u="none" strike="noStrike" dirty="0">
                <a:effectLst/>
              </a:rPr>
              <a:t>=&gt;</a:t>
            </a:r>
            <a:r>
              <a:rPr lang="en-US" sz="1400" b="0" i="0" u="none" strike="noStrike" dirty="0">
                <a:solidFill>
                  <a:srgbClr val="FF0000"/>
                </a:solidFill>
                <a:effectLst/>
              </a:rPr>
              <a:t> ‘body’</a:t>
            </a:r>
            <a:r>
              <a:rPr lang="en-US" sz="1400" b="0" i="0" u="none" strike="noStrike" dirty="0">
                <a:solidFill>
                  <a:srgbClr val="444444"/>
                </a:solidFill>
                <a:effectLst/>
              </a:rPr>
              <a:t>: derive sentiments</a:t>
            </a:r>
            <a:br>
              <a:rPr lang="en-US" sz="1400" b="0" i="0" u="none" strike="noStrike" dirty="0">
                <a:solidFill>
                  <a:srgbClr val="444444"/>
                </a:solidFill>
                <a:effectLst/>
              </a:rPr>
            </a:br>
            <a:r>
              <a:rPr lang="en-US" sz="1400" b="0" i="0" u="none" strike="noStrike" dirty="0">
                <a:solidFill>
                  <a:srgbClr val="FFC000"/>
                </a:solidFill>
                <a:effectLst/>
              </a:rPr>
              <a:t>‘</a:t>
            </a:r>
            <a:r>
              <a:rPr lang="en-SG" sz="1400" dirty="0" err="1">
                <a:solidFill>
                  <a:srgbClr val="FFC000"/>
                </a:solidFill>
              </a:rPr>
              <a:t>comment_reaction_count</a:t>
            </a:r>
            <a:r>
              <a:rPr lang="en-US" sz="1400" b="0" i="0" u="none" strike="noStrike" dirty="0">
                <a:solidFill>
                  <a:srgbClr val="FFC000"/>
                </a:solidFill>
                <a:effectLst/>
              </a:rPr>
              <a:t>’ </a:t>
            </a:r>
            <a:r>
              <a:rPr lang="en-US" sz="1400" b="0" i="0" u="none" strike="noStrike" dirty="0">
                <a:effectLst/>
              </a:rPr>
              <a:t>=&gt;</a:t>
            </a:r>
            <a:r>
              <a:rPr lang="en-US" sz="1400" b="0" i="0" u="none" strike="noStrike" dirty="0">
                <a:solidFill>
                  <a:srgbClr val="FFC000"/>
                </a:solidFill>
                <a:effectLst/>
              </a:rPr>
              <a:t> ‘likes’</a:t>
            </a:r>
            <a:r>
              <a:rPr lang="en-US" sz="1400" b="0" i="0" u="none" strike="noStrike" dirty="0">
                <a:solidFill>
                  <a:srgbClr val="444444"/>
                </a:solidFill>
                <a:effectLst/>
              </a:rPr>
              <a:t>: Taken entirely as likes for simplification, as exact reactions are not returned in results and majority (4/6) are positive emotions, with the default being “like”, plot popularity of comment vs comment content </a:t>
            </a:r>
            <a:br>
              <a:rPr lang="en-US" sz="1400" b="0" i="0" u="none" strike="noStrike" dirty="0">
                <a:solidFill>
                  <a:srgbClr val="444444"/>
                </a:solidFill>
                <a:effectLst/>
              </a:rPr>
            </a:br>
            <a:br>
              <a:rPr lang="en-US" sz="1400" dirty="0"/>
            </a:br>
            <a:endParaRPr lang="en-SG" sz="1400" dirty="0"/>
          </a:p>
        </p:txBody>
      </p:sp>
      <p:sp>
        <p:nvSpPr>
          <p:cNvPr id="2" name="Oval 1">
            <a:extLst>
              <a:ext uri="{FF2B5EF4-FFF2-40B4-BE49-F238E27FC236}">
                <a16:creationId xmlns:a16="http://schemas.microsoft.com/office/drawing/2014/main" id="{032EDDE6-95D8-2618-5AD8-5A41C0A98734}"/>
              </a:ext>
            </a:extLst>
          </p:cNvPr>
          <p:cNvSpPr/>
          <p:nvPr/>
        </p:nvSpPr>
        <p:spPr>
          <a:xfrm>
            <a:off x="524933" y="541867"/>
            <a:ext cx="117475"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id="{68FC3E66-0BED-D977-C949-CDD0B72423B8}"/>
              </a:ext>
            </a:extLst>
          </p:cNvPr>
          <p:cNvSpPr/>
          <p:nvPr/>
        </p:nvSpPr>
        <p:spPr>
          <a:xfrm>
            <a:off x="1524528" y="541867"/>
            <a:ext cx="117475" cy="1016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C000"/>
              </a:solidFill>
            </a:endParaRPr>
          </a:p>
        </p:txBody>
      </p:sp>
      <p:sp>
        <p:nvSpPr>
          <p:cNvPr id="6" name="TextBox 5">
            <a:extLst>
              <a:ext uri="{FF2B5EF4-FFF2-40B4-BE49-F238E27FC236}">
                <a16:creationId xmlns:a16="http://schemas.microsoft.com/office/drawing/2014/main" id="{5019A26C-6A99-B0D6-5425-E300F932F5A5}"/>
              </a:ext>
            </a:extLst>
          </p:cNvPr>
          <p:cNvSpPr txBox="1"/>
          <p:nvPr/>
        </p:nvSpPr>
        <p:spPr>
          <a:xfrm>
            <a:off x="613039" y="454167"/>
            <a:ext cx="940858" cy="276999"/>
          </a:xfrm>
          <a:prstGeom prst="rect">
            <a:avLst/>
          </a:prstGeom>
          <a:noFill/>
        </p:spPr>
        <p:txBody>
          <a:bodyPr wrap="square" rtlCol="0">
            <a:spAutoFit/>
          </a:bodyPr>
          <a:lstStyle/>
          <a:p>
            <a:r>
              <a:rPr lang="en-US" sz="1200" dirty="0"/>
              <a:t>Agenda</a:t>
            </a:r>
            <a:endParaRPr lang="en-SG" sz="1200" dirty="0"/>
          </a:p>
        </p:txBody>
      </p:sp>
      <p:sp>
        <p:nvSpPr>
          <p:cNvPr id="7" name="TextBox 6">
            <a:extLst>
              <a:ext uri="{FF2B5EF4-FFF2-40B4-BE49-F238E27FC236}">
                <a16:creationId xmlns:a16="http://schemas.microsoft.com/office/drawing/2014/main" id="{BFEC1F45-8203-3BE5-5A2F-506248D17FE0}"/>
              </a:ext>
            </a:extLst>
          </p:cNvPr>
          <p:cNvSpPr txBox="1"/>
          <p:nvPr/>
        </p:nvSpPr>
        <p:spPr>
          <a:xfrm>
            <a:off x="1642003" y="454167"/>
            <a:ext cx="940858" cy="276999"/>
          </a:xfrm>
          <a:prstGeom prst="rect">
            <a:avLst/>
          </a:prstGeom>
          <a:noFill/>
        </p:spPr>
        <p:txBody>
          <a:bodyPr wrap="square" rtlCol="0">
            <a:spAutoFit/>
          </a:bodyPr>
          <a:lstStyle/>
          <a:p>
            <a:r>
              <a:rPr lang="en-US" sz="1200" dirty="0"/>
              <a:t>Bonus</a:t>
            </a:r>
            <a:endParaRPr lang="en-SG" sz="1200" dirty="0"/>
          </a:p>
        </p:txBody>
      </p:sp>
      <p:pic>
        <p:nvPicPr>
          <p:cNvPr id="8" name="Picture 7">
            <a:extLst>
              <a:ext uri="{FF2B5EF4-FFF2-40B4-BE49-F238E27FC236}">
                <a16:creationId xmlns:a16="http://schemas.microsoft.com/office/drawing/2014/main" id="{4D3B8BB7-F446-552B-B5ED-4D38A70C5C5C}"/>
              </a:ext>
            </a:extLst>
          </p:cNvPr>
          <p:cNvPicPr>
            <a:picLocks noChangeAspect="1"/>
          </p:cNvPicPr>
          <p:nvPr/>
        </p:nvPicPr>
        <p:blipFill>
          <a:blip r:embed="rId6"/>
          <a:stretch>
            <a:fillRect/>
          </a:stretch>
        </p:blipFill>
        <p:spPr>
          <a:xfrm>
            <a:off x="6982352" y="2716324"/>
            <a:ext cx="2239435" cy="355359"/>
          </a:xfrm>
          <a:prstGeom prst="rect">
            <a:avLst/>
          </a:prstGeom>
        </p:spPr>
      </p:pic>
    </p:spTree>
    <p:extLst>
      <p:ext uri="{BB962C8B-B14F-4D97-AF65-F5344CB8AC3E}">
        <p14:creationId xmlns:p14="http://schemas.microsoft.com/office/powerpoint/2010/main" val="34070311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SG" dirty="0"/>
              <a:t>Perspective API</a:t>
            </a:r>
          </a:p>
        </p:txBody>
      </p:sp>
      <p:sp>
        <p:nvSpPr>
          <p:cNvPr id="6" name="TextBox 5">
            <a:extLst>
              <a:ext uri="{FF2B5EF4-FFF2-40B4-BE49-F238E27FC236}">
                <a16:creationId xmlns:a16="http://schemas.microsoft.com/office/drawing/2014/main" id="{1D83DB29-0599-AD5E-0167-6E5A89EF5D55}"/>
              </a:ext>
            </a:extLst>
          </p:cNvPr>
          <p:cNvSpPr txBox="1"/>
          <p:nvPr/>
        </p:nvSpPr>
        <p:spPr>
          <a:xfrm>
            <a:off x="986365" y="1175469"/>
            <a:ext cx="10219266" cy="307777"/>
          </a:xfrm>
          <a:prstGeom prst="rect">
            <a:avLst/>
          </a:prstGeom>
          <a:noFill/>
        </p:spPr>
        <p:txBody>
          <a:bodyPr wrap="square">
            <a:spAutoFit/>
          </a:bodyPr>
          <a:lstStyle/>
          <a:p>
            <a:pPr marL="285750" indent="-285750">
              <a:buFont typeface="Arial" panose="020B0604020202020204" pitchFamily="34" charset="0"/>
              <a:buChar char="•"/>
            </a:pPr>
            <a:r>
              <a:rPr lang="en-US" sz="1400" dirty="0"/>
              <a:t>Threat</a:t>
            </a:r>
            <a:endParaRPr lang="en-SG" sz="1400" dirty="0"/>
          </a:p>
        </p:txBody>
      </p:sp>
      <p:graphicFrame>
        <p:nvGraphicFramePr>
          <p:cNvPr id="4" name="Table 6">
            <a:extLst>
              <a:ext uri="{FF2B5EF4-FFF2-40B4-BE49-F238E27FC236}">
                <a16:creationId xmlns:a16="http://schemas.microsoft.com/office/drawing/2014/main" id="{5EE63BE5-99F2-BC5E-F854-6667C5BA5BED}"/>
              </a:ext>
            </a:extLst>
          </p:cNvPr>
          <p:cNvGraphicFramePr>
            <a:graphicFrameLocks noGrp="1"/>
          </p:cNvGraphicFramePr>
          <p:nvPr>
            <p:extLst>
              <p:ext uri="{D42A27DB-BD31-4B8C-83A1-F6EECF244321}">
                <p14:modId xmlns:p14="http://schemas.microsoft.com/office/powerpoint/2010/main" val="1787503827"/>
              </p:ext>
            </p:extLst>
          </p:nvPr>
        </p:nvGraphicFramePr>
        <p:xfrm>
          <a:off x="986365" y="1461077"/>
          <a:ext cx="10219267" cy="2590800"/>
        </p:xfrm>
        <a:graphic>
          <a:graphicData uri="http://schemas.openxmlformats.org/drawingml/2006/table">
            <a:tbl>
              <a:tblPr firstRow="1" bandRow="1">
                <a:tableStyleId>{5C22544A-7EE6-4342-B048-85BDC9FD1C3A}</a:tableStyleId>
              </a:tblPr>
              <a:tblGrid>
                <a:gridCol w="1494839">
                  <a:extLst>
                    <a:ext uri="{9D8B030D-6E8A-4147-A177-3AD203B41FA5}">
                      <a16:colId xmlns:a16="http://schemas.microsoft.com/office/drawing/2014/main" val="3488452871"/>
                    </a:ext>
                  </a:extLst>
                </a:gridCol>
                <a:gridCol w="6708516">
                  <a:extLst>
                    <a:ext uri="{9D8B030D-6E8A-4147-A177-3AD203B41FA5}">
                      <a16:colId xmlns:a16="http://schemas.microsoft.com/office/drawing/2014/main" val="1837970255"/>
                    </a:ext>
                  </a:extLst>
                </a:gridCol>
                <a:gridCol w="685800">
                  <a:extLst>
                    <a:ext uri="{9D8B030D-6E8A-4147-A177-3AD203B41FA5}">
                      <a16:colId xmlns:a16="http://schemas.microsoft.com/office/drawing/2014/main" val="3685792243"/>
                    </a:ext>
                  </a:extLst>
                </a:gridCol>
                <a:gridCol w="1330112">
                  <a:extLst>
                    <a:ext uri="{9D8B030D-6E8A-4147-A177-3AD203B41FA5}">
                      <a16:colId xmlns:a16="http://schemas.microsoft.com/office/drawing/2014/main" val="2499716339"/>
                    </a:ext>
                  </a:extLst>
                </a:gridCol>
              </a:tblGrid>
              <a:tr h="0">
                <a:tc>
                  <a:txBody>
                    <a:bodyPr/>
                    <a:lstStyle/>
                    <a:p>
                      <a:pPr algn="ctr"/>
                      <a:r>
                        <a:rPr lang="en-US" sz="1400" dirty="0" err="1"/>
                        <a:t>Comment_date</a:t>
                      </a:r>
                      <a:endParaRPr lang="en-SG" sz="1400" dirty="0"/>
                    </a:p>
                  </a:txBody>
                  <a:tcPr anchor="ctr"/>
                </a:tc>
                <a:tc>
                  <a:txBody>
                    <a:bodyPr/>
                    <a:lstStyle/>
                    <a:p>
                      <a:pPr algn="ctr"/>
                      <a:r>
                        <a:rPr lang="en-US" sz="1400"/>
                        <a:t>Comment</a:t>
                      </a:r>
                      <a:endParaRPr lang="en-SG" sz="1400" dirty="0"/>
                    </a:p>
                  </a:txBody>
                  <a:tcPr anchor="ctr"/>
                </a:tc>
                <a:tc>
                  <a:txBody>
                    <a:bodyPr/>
                    <a:lstStyle/>
                    <a:p>
                      <a:pPr algn="ctr"/>
                      <a:r>
                        <a:rPr lang="en-US" sz="1400" dirty="0"/>
                        <a:t>Score</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6933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0" i="0" kern="1200" dirty="0">
                          <a:solidFill>
                            <a:schemeClr val="dk1"/>
                          </a:solidFill>
                          <a:effectLst/>
                          <a:latin typeface="+mn-lt"/>
                          <a:ea typeface="+mn-ea"/>
                          <a:cs typeface="+mn-cs"/>
                        </a:rPr>
                        <a:t>2019-10-23</a:t>
                      </a:r>
                      <a:endParaRPr lang="en-SG" sz="1400" dirty="0"/>
                    </a:p>
                  </a:txBody>
                  <a:tcPr anchor="ctr"/>
                </a:tc>
                <a:tc>
                  <a:txBody>
                    <a:bodyPr/>
                    <a:lstStyle/>
                    <a:p>
                      <a:pPr algn="ctr"/>
                      <a:r>
                        <a:rPr lang="en-US" sz="1200" b="0" dirty="0"/>
                        <a:t>I swear I’m </a:t>
                      </a:r>
                      <a:r>
                        <a:rPr lang="en-US" sz="1200" b="0" dirty="0" err="1"/>
                        <a:t>gonna</a:t>
                      </a:r>
                      <a:r>
                        <a:rPr lang="en-US" sz="1200" b="0" dirty="0"/>
                        <a:t> be the next </a:t>
                      </a:r>
                      <a:r>
                        <a:rPr lang="en-US" sz="1200" b="0" dirty="0" err="1"/>
                        <a:t>hitler</a:t>
                      </a:r>
                      <a:r>
                        <a:rPr lang="en-US" sz="1200" b="0" dirty="0"/>
                        <a:t> but I’m just </a:t>
                      </a:r>
                      <a:r>
                        <a:rPr lang="en-US" sz="1200" b="0" dirty="0" err="1"/>
                        <a:t>gonna</a:t>
                      </a:r>
                      <a:r>
                        <a:rPr lang="en-US" sz="1200" b="0" dirty="0"/>
                        <a:t> kill the **** idiots and nobody will even try to stop me. </a:t>
                      </a:r>
                    </a:p>
                    <a:p>
                      <a:pPr algn="ctr"/>
                      <a:endParaRPr lang="en-US" sz="1200" b="0" dirty="0"/>
                    </a:p>
                    <a:p>
                      <a:pPr algn="ctr"/>
                      <a:r>
                        <a:rPr lang="en-US" sz="1200" b="0" dirty="0"/>
                        <a:t>Flat earthers? Get launched into space to see how the world really is a **** globe. Antivaxxers? Ima sneeze on them and they’ll die. Climate change deniers? </a:t>
                      </a:r>
                      <a:r>
                        <a:rPr lang="en-US" sz="1200" b="0" dirty="0" err="1"/>
                        <a:t>Gonna</a:t>
                      </a:r>
                      <a:r>
                        <a:rPr lang="en-US" sz="1200" b="0" dirty="0"/>
                        <a:t> burn them and see how they like it. Chem trail believers? </a:t>
                      </a:r>
                      <a:r>
                        <a:rPr lang="en-US" sz="1200" b="0" dirty="0" err="1"/>
                        <a:t>Gonna</a:t>
                      </a:r>
                      <a:r>
                        <a:rPr lang="en-US" sz="1200" b="0" dirty="0"/>
                        <a:t> throw them out of a 747 and ask them how the air tastes. People that think the moon landing was faked? Well they can stay cause there’s some actual reasoning behind the arguments but they can only live in work camps. </a:t>
                      </a:r>
                    </a:p>
                    <a:p>
                      <a:pPr algn="ctr"/>
                      <a:r>
                        <a:rPr lang="en-US" sz="1200" b="0" dirty="0"/>
                        <a:t>…</a:t>
                      </a:r>
                    </a:p>
                    <a:p>
                      <a:pPr algn="ctr"/>
                      <a:r>
                        <a:rPr lang="en-US" sz="1200" b="0" dirty="0"/>
                        <a:t>And then with the money they had budgeted for tinfoil hats and essential oils that we’ll take of them, we can provide vaccinations to those in 3rd world countries where it’s needed…</a:t>
                      </a:r>
                      <a:endParaRPr lang="en-SG" sz="1200" b="0" dirty="0"/>
                    </a:p>
                    <a:p>
                      <a:pPr algn="ctr"/>
                      <a:endParaRPr lang="en-SG" sz="1200" b="0" dirty="0"/>
                    </a:p>
                  </a:txBody>
                  <a:tcPr anchor="ctr"/>
                </a:tc>
                <a:tc>
                  <a:txBody>
                    <a:bodyPr/>
                    <a:lstStyle/>
                    <a:p>
                      <a:pPr algn="ctr"/>
                      <a:r>
                        <a:rPr lang="en-US" sz="1400" dirty="0"/>
                        <a:t>4</a:t>
                      </a:r>
                      <a:endParaRPr lang="en-SG" sz="1400" dirty="0"/>
                    </a:p>
                  </a:txBody>
                  <a:tcPr anchor="ctr"/>
                </a:tc>
                <a:tc>
                  <a:txBody>
                    <a:bodyPr/>
                    <a:lstStyle/>
                    <a:p>
                      <a:pPr marL="0" indent="0" algn="ctr">
                        <a:buFont typeface="Arial" panose="020B0604020202020204" pitchFamily="34" charset="0"/>
                        <a:buNone/>
                      </a:pPr>
                      <a:endParaRPr lang="en-SG" sz="1200" b="0" dirty="0"/>
                    </a:p>
                  </a:txBody>
                  <a:tcPr anchor="ctr"/>
                </a:tc>
                <a:extLst>
                  <a:ext uri="{0D108BD9-81ED-4DB2-BD59-A6C34878D82A}">
                    <a16:rowId xmlns:a16="http://schemas.microsoft.com/office/drawing/2014/main" val="2085813569"/>
                  </a:ext>
                </a:extLst>
              </a:tr>
            </a:tbl>
          </a:graphicData>
        </a:graphic>
      </p:graphicFrame>
    </p:spTree>
    <p:extLst>
      <p:ext uri="{BB962C8B-B14F-4D97-AF65-F5344CB8AC3E}">
        <p14:creationId xmlns:p14="http://schemas.microsoft.com/office/powerpoint/2010/main" val="39742222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SG" dirty="0"/>
              <a:t>Perspective API</a:t>
            </a:r>
          </a:p>
        </p:txBody>
      </p:sp>
      <p:sp>
        <p:nvSpPr>
          <p:cNvPr id="6" name="TextBox 5">
            <a:extLst>
              <a:ext uri="{FF2B5EF4-FFF2-40B4-BE49-F238E27FC236}">
                <a16:creationId xmlns:a16="http://schemas.microsoft.com/office/drawing/2014/main" id="{1D83DB29-0599-AD5E-0167-6E5A89EF5D55}"/>
              </a:ext>
            </a:extLst>
          </p:cNvPr>
          <p:cNvSpPr txBox="1"/>
          <p:nvPr/>
        </p:nvSpPr>
        <p:spPr>
          <a:xfrm>
            <a:off x="986365" y="1175469"/>
            <a:ext cx="10219266" cy="523220"/>
          </a:xfrm>
          <a:prstGeom prst="rect">
            <a:avLst/>
          </a:prstGeom>
          <a:noFill/>
        </p:spPr>
        <p:txBody>
          <a:bodyPr wrap="square">
            <a:spAutoFit/>
          </a:bodyPr>
          <a:lstStyle/>
          <a:p>
            <a:pPr marL="285750" indent="-285750">
              <a:buFont typeface="Arial" panose="020B0604020202020204" pitchFamily="34" charset="0"/>
              <a:buChar char="•"/>
            </a:pPr>
            <a:r>
              <a:rPr lang="en-US" sz="1400" dirty="0"/>
              <a:t>Toxicity &amp; Severe toxicity</a:t>
            </a:r>
            <a:endParaRPr lang="en-SG" sz="1400" dirty="0"/>
          </a:p>
          <a:p>
            <a:endParaRPr lang="en-SG" sz="1400" dirty="0"/>
          </a:p>
        </p:txBody>
      </p:sp>
      <p:graphicFrame>
        <p:nvGraphicFramePr>
          <p:cNvPr id="4" name="Table 6">
            <a:extLst>
              <a:ext uri="{FF2B5EF4-FFF2-40B4-BE49-F238E27FC236}">
                <a16:creationId xmlns:a16="http://schemas.microsoft.com/office/drawing/2014/main" id="{5EE63BE5-99F2-BC5E-F854-6667C5BA5BED}"/>
              </a:ext>
            </a:extLst>
          </p:cNvPr>
          <p:cNvGraphicFramePr>
            <a:graphicFrameLocks noGrp="1"/>
          </p:cNvGraphicFramePr>
          <p:nvPr>
            <p:extLst>
              <p:ext uri="{D42A27DB-BD31-4B8C-83A1-F6EECF244321}">
                <p14:modId xmlns:p14="http://schemas.microsoft.com/office/powerpoint/2010/main" val="1603855534"/>
              </p:ext>
            </p:extLst>
          </p:nvPr>
        </p:nvGraphicFramePr>
        <p:xfrm>
          <a:off x="986365" y="1461077"/>
          <a:ext cx="10219267" cy="1455324"/>
        </p:xfrm>
        <a:graphic>
          <a:graphicData uri="http://schemas.openxmlformats.org/drawingml/2006/table">
            <a:tbl>
              <a:tblPr firstRow="1" bandRow="1">
                <a:tableStyleId>{5C22544A-7EE6-4342-B048-85BDC9FD1C3A}</a:tableStyleId>
              </a:tblPr>
              <a:tblGrid>
                <a:gridCol w="1494839">
                  <a:extLst>
                    <a:ext uri="{9D8B030D-6E8A-4147-A177-3AD203B41FA5}">
                      <a16:colId xmlns:a16="http://schemas.microsoft.com/office/drawing/2014/main" val="3488452871"/>
                    </a:ext>
                  </a:extLst>
                </a:gridCol>
                <a:gridCol w="6708516">
                  <a:extLst>
                    <a:ext uri="{9D8B030D-6E8A-4147-A177-3AD203B41FA5}">
                      <a16:colId xmlns:a16="http://schemas.microsoft.com/office/drawing/2014/main" val="1837970255"/>
                    </a:ext>
                  </a:extLst>
                </a:gridCol>
                <a:gridCol w="685800">
                  <a:extLst>
                    <a:ext uri="{9D8B030D-6E8A-4147-A177-3AD203B41FA5}">
                      <a16:colId xmlns:a16="http://schemas.microsoft.com/office/drawing/2014/main" val="3685792243"/>
                    </a:ext>
                  </a:extLst>
                </a:gridCol>
                <a:gridCol w="1330112">
                  <a:extLst>
                    <a:ext uri="{9D8B030D-6E8A-4147-A177-3AD203B41FA5}">
                      <a16:colId xmlns:a16="http://schemas.microsoft.com/office/drawing/2014/main" val="2499716339"/>
                    </a:ext>
                  </a:extLst>
                </a:gridCol>
              </a:tblGrid>
              <a:tr h="0">
                <a:tc>
                  <a:txBody>
                    <a:bodyPr/>
                    <a:lstStyle/>
                    <a:p>
                      <a:pPr algn="ctr"/>
                      <a:r>
                        <a:rPr lang="en-US" sz="1400" dirty="0" err="1"/>
                        <a:t>Comment_date</a:t>
                      </a:r>
                      <a:endParaRPr lang="en-SG" sz="1400" dirty="0"/>
                    </a:p>
                  </a:txBody>
                  <a:tcPr anchor="ctr"/>
                </a:tc>
                <a:tc>
                  <a:txBody>
                    <a:bodyPr/>
                    <a:lstStyle/>
                    <a:p>
                      <a:pPr algn="ctr"/>
                      <a:r>
                        <a:rPr lang="en-US" sz="1400"/>
                        <a:t>Comment</a:t>
                      </a:r>
                      <a:endParaRPr lang="en-SG" sz="1400" dirty="0"/>
                    </a:p>
                  </a:txBody>
                  <a:tcPr anchor="ctr"/>
                </a:tc>
                <a:tc>
                  <a:txBody>
                    <a:bodyPr/>
                    <a:lstStyle/>
                    <a:p>
                      <a:pPr algn="ctr"/>
                      <a:r>
                        <a:rPr lang="en-US" sz="1400" dirty="0"/>
                        <a:t>Score</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0" i="0" kern="1200" dirty="0">
                          <a:solidFill>
                            <a:schemeClr val="dk1"/>
                          </a:solidFill>
                          <a:effectLst/>
                          <a:latin typeface="+mn-lt"/>
                          <a:ea typeface="+mn-ea"/>
                          <a:cs typeface="+mn-cs"/>
                        </a:rPr>
                        <a:t>2020-03-13</a:t>
                      </a:r>
                      <a:endParaRPr lang="en-SG" sz="1400" dirty="0"/>
                    </a:p>
                  </a:txBody>
                  <a:tcPr anchor="ctr"/>
                </a:tc>
                <a:tc>
                  <a:txBody>
                    <a:bodyPr/>
                    <a:lstStyle/>
                    <a:p>
                      <a:pPr algn="ctr"/>
                      <a:r>
                        <a:rPr lang="en-US" sz="1200" b="0" dirty="0"/>
                        <a:t>…Seriously any so called "scientist" who doesn't understand the severity of the threat of climate change is not a **** scientist, they are a joke…</a:t>
                      </a:r>
                      <a:endParaRPr lang="en-SG" sz="1200" b="0" dirty="0"/>
                    </a:p>
                  </a:txBody>
                  <a:tcPr anchor="ctr"/>
                </a:tc>
                <a:tc>
                  <a:txBody>
                    <a:bodyPr/>
                    <a:lstStyle/>
                    <a:p>
                      <a:pPr algn="ctr"/>
                      <a:r>
                        <a:rPr lang="en-US" sz="1400" dirty="0"/>
                        <a:t>1</a:t>
                      </a:r>
                      <a:endParaRPr lang="en-SG" dirty="0"/>
                    </a:p>
                  </a:txBody>
                  <a:tcPr anchor="ctr"/>
                </a:tc>
                <a:tc rowSpan="2">
                  <a:txBody>
                    <a:bodyPr/>
                    <a:lstStyle/>
                    <a:p>
                      <a:pPr marL="0" indent="0" algn="ctr">
                        <a:buFont typeface="Arial" panose="020B0604020202020204" pitchFamily="34" charset="0"/>
                        <a:buNone/>
                      </a:pPr>
                      <a:endParaRPr lang="en-SG" sz="1200" b="0" dirty="0"/>
                    </a:p>
                  </a:txBody>
                  <a:tcPr anchor="ctr"/>
                </a:tc>
                <a:extLst>
                  <a:ext uri="{0D108BD9-81ED-4DB2-BD59-A6C34878D82A}">
                    <a16:rowId xmlns:a16="http://schemas.microsoft.com/office/drawing/2014/main" val="4088419695"/>
                  </a:ext>
                </a:extLst>
              </a:tr>
              <a:tr h="693324">
                <a:tc>
                  <a:txBody>
                    <a:bodyPr/>
                    <a:lstStyle/>
                    <a:p>
                      <a:pPr algn="ctr"/>
                      <a:r>
                        <a:rPr lang="en-SG" sz="1400" b="0" i="0" kern="1200" dirty="0">
                          <a:solidFill>
                            <a:schemeClr val="dk1"/>
                          </a:solidFill>
                          <a:effectLst/>
                          <a:latin typeface="+mn-lt"/>
                          <a:ea typeface="+mn-ea"/>
                          <a:cs typeface="+mn-cs"/>
                        </a:rPr>
                        <a:t>2021-10-09</a:t>
                      </a:r>
                      <a:endParaRPr lang="en-SG" sz="1400" dirty="0"/>
                    </a:p>
                  </a:txBody>
                  <a:tcPr anchor="ctr"/>
                </a:tc>
                <a:tc>
                  <a:txBody>
                    <a:bodyPr/>
                    <a:lstStyle/>
                    <a:p>
                      <a:pPr marL="0" indent="0" algn="l">
                        <a:buFont typeface="Arial" panose="020B0604020202020204" pitchFamily="34" charset="0"/>
                        <a:buNone/>
                      </a:pPr>
                      <a:r>
                        <a:rPr lang="en-US" sz="1200" dirty="0"/>
                        <a:t>UN can ****. They are saying this so they can take the moral high ground in 10 years, "oh but we declared it a human right, look how hard we fought for climate change". In reality they did **** all, for decades even colluding with industry and companies to maintain the status quo.</a:t>
                      </a:r>
                      <a:endParaRPr lang="en-SG" sz="1200" dirty="0"/>
                    </a:p>
                  </a:txBody>
                  <a:tcPr anchor="ctr"/>
                </a:tc>
                <a:tc>
                  <a:txBody>
                    <a:bodyPr/>
                    <a:lstStyle/>
                    <a:p>
                      <a:pPr algn="ctr"/>
                      <a:r>
                        <a:rPr lang="en-US" sz="1400" dirty="0"/>
                        <a:t>17</a:t>
                      </a:r>
                      <a:endParaRPr lang="en-SG" sz="1400" dirty="0"/>
                    </a:p>
                  </a:txBody>
                  <a:tcPr anchor="ctr"/>
                </a:tc>
                <a:tc vMerge="1">
                  <a:txBody>
                    <a:bodyPr/>
                    <a:lstStyle/>
                    <a:p>
                      <a:pPr marL="0" indent="0" algn="ctr">
                        <a:buFontTx/>
                        <a:buNone/>
                      </a:pPr>
                      <a:endParaRPr lang="en-US" sz="1200" b="0" dirty="0"/>
                    </a:p>
                  </a:txBody>
                  <a:tcPr anchor="ctr"/>
                </a:tc>
                <a:extLst>
                  <a:ext uri="{0D108BD9-81ED-4DB2-BD59-A6C34878D82A}">
                    <a16:rowId xmlns:a16="http://schemas.microsoft.com/office/drawing/2014/main" val="908508826"/>
                  </a:ext>
                </a:extLst>
              </a:tr>
            </a:tbl>
          </a:graphicData>
        </a:graphic>
      </p:graphicFrame>
    </p:spTree>
    <p:extLst>
      <p:ext uri="{BB962C8B-B14F-4D97-AF65-F5344CB8AC3E}">
        <p14:creationId xmlns:p14="http://schemas.microsoft.com/office/powerpoint/2010/main" val="31648427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164592" y="344472"/>
            <a:ext cx="4548800" cy="461665"/>
          </a:xfrm>
          <a:prstGeom prst="rect">
            <a:avLst/>
          </a:prstGeom>
          <a:noFill/>
        </p:spPr>
        <p:txBody>
          <a:bodyPr wrap="square">
            <a:spAutoFit/>
          </a:bodyPr>
          <a:lstStyle/>
          <a:p>
            <a:pPr algn="ctr" rtl="0" fontAlgn="base">
              <a:spcBef>
                <a:spcPts val="0"/>
              </a:spcBef>
              <a:spcAft>
                <a:spcPts val="0"/>
              </a:spcAft>
            </a:pPr>
            <a:r>
              <a:rPr lang="en-US" sz="2400" dirty="0"/>
              <a:t>Reddit</a:t>
            </a:r>
          </a:p>
        </p:txBody>
      </p:sp>
      <p:sp>
        <p:nvSpPr>
          <p:cNvPr id="5" name="TextBox 4">
            <a:extLst>
              <a:ext uri="{FF2B5EF4-FFF2-40B4-BE49-F238E27FC236}">
                <a16:creationId xmlns:a16="http://schemas.microsoft.com/office/drawing/2014/main" id="{3D67BBD4-5746-55D2-6920-D2DB9279B86C}"/>
              </a:ext>
            </a:extLst>
          </p:cNvPr>
          <p:cNvSpPr txBox="1"/>
          <p:nvPr/>
        </p:nvSpPr>
        <p:spPr>
          <a:xfrm>
            <a:off x="885781" y="806137"/>
            <a:ext cx="6101860" cy="369332"/>
          </a:xfrm>
          <a:prstGeom prst="rect">
            <a:avLst/>
          </a:prstGeom>
          <a:noFill/>
        </p:spPr>
        <p:txBody>
          <a:bodyPr wrap="square">
            <a:spAutoFit/>
          </a:bodyPr>
          <a:lstStyle/>
          <a:p>
            <a:r>
              <a:rPr lang="en-SG" dirty="0"/>
              <a:t>Correlation Heatmap</a:t>
            </a:r>
          </a:p>
        </p:txBody>
      </p:sp>
      <p:pic>
        <p:nvPicPr>
          <p:cNvPr id="1026" name="Picture 2">
            <a:extLst>
              <a:ext uri="{FF2B5EF4-FFF2-40B4-BE49-F238E27FC236}">
                <a16:creationId xmlns:a16="http://schemas.microsoft.com/office/drawing/2014/main" id="{91945AE7-8652-9428-7C2A-BB6CF39F5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0056" y="0"/>
            <a:ext cx="837194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5776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pic>
        <p:nvPicPr>
          <p:cNvPr id="5124" name="Picture 4">
            <a:extLst>
              <a:ext uri="{FF2B5EF4-FFF2-40B4-BE49-F238E27FC236}">
                <a16:creationId xmlns:a16="http://schemas.microsoft.com/office/drawing/2014/main" id="{70556CA2-F313-5E44-1FD3-8CA389C7A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365" y="1333729"/>
            <a:ext cx="9436266" cy="4718133"/>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63D2AA3F-C87B-37BB-5270-3C8917270F6C}"/>
              </a:ext>
            </a:extLst>
          </p:cNvPr>
          <p:cNvSpPr/>
          <p:nvPr/>
        </p:nvSpPr>
        <p:spPr>
          <a:xfrm>
            <a:off x="1906529" y="5524271"/>
            <a:ext cx="2199127" cy="6679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Oval 3">
            <a:extLst>
              <a:ext uri="{FF2B5EF4-FFF2-40B4-BE49-F238E27FC236}">
                <a16:creationId xmlns:a16="http://schemas.microsoft.com/office/drawing/2014/main" id="{AC39DC88-8EF5-C659-F669-9964B8671378}"/>
              </a:ext>
            </a:extLst>
          </p:cNvPr>
          <p:cNvSpPr/>
          <p:nvPr/>
        </p:nvSpPr>
        <p:spPr>
          <a:xfrm>
            <a:off x="6547104" y="5682179"/>
            <a:ext cx="1272533" cy="386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787546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Topic Modelling</a:t>
            </a:r>
            <a:endParaRPr lang="en-SG" dirty="0"/>
          </a:p>
        </p:txBody>
      </p:sp>
      <p:pic>
        <p:nvPicPr>
          <p:cNvPr id="6" name="Picture 5">
            <a:extLst>
              <a:ext uri="{FF2B5EF4-FFF2-40B4-BE49-F238E27FC236}">
                <a16:creationId xmlns:a16="http://schemas.microsoft.com/office/drawing/2014/main" id="{056FAA64-E9B3-8D33-DE9B-BC57561DB7DB}"/>
              </a:ext>
            </a:extLst>
          </p:cNvPr>
          <p:cNvPicPr>
            <a:picLocks noChangeAspect="1"/>
          </p:cNvPicPr>
          <p:nvPr/>
        </p:nvPicPr>
        <p:blipFill>
          <a:blip r:embed="rId3"/>
          <a:stretch>
            <a:fillRect/>
          </a:stretch>
        </p:blipFill>
        <p:spPr>
          <a:xfrm>
            <a:off x="5072926" y="1099184"/>
            <a:ext cx="2015299" cy="4862721"/>
          </a:xfrm>
          <a:prstGeom prst="rect">
            <a:avLst/>
          </a:prstGeom>
        </p:spPr>
      </p:pic>
    </p:spTree>
    <p:extLst>
      <p:ext uri="{BB962C8B-B14F-4D97-AF65-F5344CB8AC3E}">
        <p14:creationId xmlns:p14="http://schemas.microsoft.com/office/powerpoint/2010/main" val="23986871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3" name="TextBox 2">
            <a:extLst>
              <a:ext uri="{FF2B5EF4-FFF2-40B4-BE49-F238E27FC236}">
                <a16:creationId xmlns:a16="http://schemas.microsoft.com/office/drawing/2014/main" id="{BC8174BB-8111-9B61-520F-E6822156433F}"/>
              </a:ext>
            </a:extLst>
          </p:cNvPr>
          <p:cNvSpPr txBox="1"/>
          <p:nvPr/>
        </p:nvSpPr>
        <p:spPr>
          <a:xfrm>
            <a:off x="445219" y="5160093"/>
            <a:ext cx="7184152" cy="954107"/>
          </a:xfrm>
          <a:prstGeom prst="rect">
            <a:avLst/>
          </a:prstGeom>
          <a:noFill/>
        </p:spPr>
        <p:txBody>
          <a:bodyPr wrap="square">
            <a:spAutoFit/>
          </a:bodyPr>
          <a:lstStyle/>
          <a:p>
            <a:r>
              <a:rPr lang="en-US" sz="1400" dirty="0"/>
              <a:t>Generally, there are fewer comments on </a:t>
            </a:r>
            <a:r>
              <a:rPr lang="en-US" sz="1400" dirty="0" err="1"/>
              <a:t>Youtube</a:t>
            </a:r>
            <a:r>
              <a:rPr lang="en-US" sz="1400" dirty="0"/>
              <a:t> as</a:t>
            </a:r>
          </a:p>
          <a:p>
            <a:pPr marL="742950" lvl="1" indent="-285750">
              <a:buFont typeface="Arial" panose="020B0604020202020204" pitchFamily="34" charset="0"/>
              <a:buChar char="•"/>
            </a:pPr>
            <a:r>
              <a:rPr lang="en-US" sz="1400" dirty="0"/>
              <a:t>Videos to post comments on</a:t>
            </a:r>
          </a:p>
          <a:p>
            <a:pPr marL="742950" lvl="1" indent="-285750">
              <a:buFont typeface="Arial" panose="020B0604020202020204" pitchFamily="34" charset="0"/>
              <a:buChar char="•"/>
            </a:pPr>
            <a:r>
              <a:rPr lang="en-US" sz="1400" dirty="0"/>
              <a:t>Video content is harder &amp; more time-consuming to create than text. </a:t>
            </a:r>
          </a:p>
          <a:p>
            <a:pPr marL="742950" lvl="1" indent="-285750">
              <a:buFont typeface="Arial" panose="020B0604020202020204" pitchFamily="34" charset="0"/>
              <a:buChar char="•"/>
            </a:pPr>
            <a:r>
              <a:rPr lang="en-US" sz="1400" dirty="0"/>
              <a:t>⬆️quality, ⬆️engagement, ⬆️comments</a:t>
            </a:r>
          </a:p>
        </p:txBody>
      </p:sp>
      <p:sp>
        <p:nvSpPr>
          <p:cNvPr id="4" name="TextBox 3">
            <a:extLst>
              <a:ext uri="{FF2B5EF4-FFF2-40B4-BE49-F238E27FC236}">
                <a16:creationId xmlns:a16="http://schemas.microsoft.com/office/drawing/2014/main" id="{C810EBD3-4940-33F1-059F-C840F6D74D7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pic>
        <p:nvPicPr>
          <p:cNvPr id="7170" name="Picture 2">
            <a:extLst>
              <a:ext uri="{FF2B5EF4-FFF2-40B4-BE49-F238E27FC236}">
                <a16:creationId xmlns:a16="http://schemas.microsoft.com/office/drawing/2014/main" id="{BBA38476-CAE2-A394-9981-DC79862C2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345217"/>
            <a:ext cx="12192000" cy="3752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5011EAF-9ADB-1020-E0F4-23E41B7C0CF3}"/>
              </a:ext>
            </a:extLst>
          </p:cNvPr>
          <p:cNvSpPr txBox="1"/>
          <p:nvPr/>
        </p:nvSpPr>
        <p:spPr>
          <a:xfrm>
            <a:off x="7808976" y="5160093"/>
            <a:ext cx="3937805" cy="954107"/>
          </a:xfrm>
          <a:prstGeom prst="rect">
            <a:avLst/>
          </a:prstGeom>
          <a:noFill/>
        </p:spPr>
        <p:txBody>
          <a:bodyPr wrap="square">
            <a:spAutoFit/>
          </a:bodyPr>
          <a:lstStyle/>
          <a:p>
            <a:r>
              <a:rPr lang="en-US" sz="1400" dirty="0"/>
              <a:t>Some differences</a:t>
            </a:r>
          </a:p>
          <a:p>
            <a:pPr marL="285750" indent="-285750">
              <a:buFont typeface="Arial" panose="020B0604020202020204" pitchFamily="34" charset="0"/>
              <a:buChar char="•"/>
            </a:pPr>
            <a:r>
              <a:rPr lang="en-US" sz="1400" dirty="0"/>
              <a:t>Shorter comments, as primary engagement is with video over comments</a:t>
            </a:r>
          </a:p>
          <a:p>
            <a:pPr marL="285750" indent="-285750">
              <a:buFont typeface="Arial" panose="020B0604020202020204" pitchFamily="34" charset="0"/>
              <a:buChar char="•"/>
            </a:pPr>
            <a:r>
              <a:rPr lang="en-US" sz="1400" dirty="0"/>
              <a:t>More expression with emojis</a:t>
            </a:r>
          </a:p>
        </p:txBody>
      </p:sp>
    </p:spTree>
    <p:extLst>
      <p:ext uri="{BB962C8B-B14F-4D97-AF65-F5344CB8AC3E}">
        <p14:creationId xmlns:p14="http://schemas.microsoft.com/office/powerpoint/2010/main" val="9812529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3" name="TextBox 2">
            <a:extLst>
              <a:ext uri="{FF2B5EF4-FFF2-40B4-BE49-F238E27FC236}">
                <a16:creationId xmlns:a16="http://schemas.microsoft.com/office/drawing/2014/main" id="{BC8174BB-8111-9B61-520F-E6822156433F}"/>
              </a:ext>
            </a:extLst>
          </p:cNvPr>
          <p:cNvSpPr txBox="1"/>
          <p:nvPr/>
        </p:nvSpPr>
        <p:spPr>
          <a:xfrm>
            <a:off x="4101303" y="5220395"/>
            <a:ext cx="4676937" cy="584775"/>
          </a:xfrm>
          <a:prstGeom prst="rect">
            <a:avLst/>
          </a:prstGeom>
          <a:noFill/>
        </p:spPr>
        <p:txBody>
          <a:bodyPr wrap="square">
            <a:spAutoFit/>
          </a:bodyPr>
          <a:lstStyle/>
          <a:p>
            <a:r>
              <a:rPr lang="en-US" sz="3200" dirty="0"/>
              <a:t>Why always September???</a:t>
            </a:r>
          </a:p>
        </p:txBody>
      </p:sp>
      <p:sp>
        <p:nvSpPr>
          <p:cNvPr id="4" name="TextBox 3">
            <a:extLst>
              <a:ext uri="{FF2B5EF4-FFF2-40B4-BE49-F238E27FC236}">
                <a16:creationId xmlns:a16="http://schemas.microsoft.com/office/drawing/2014/main" id="{C810EBD3-4940-33F1-059F-C840F6D74D7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pic>
        <p:nvPicPr>
          <p:cNvPr id="7170" name="Picture 2">
            <a:extLst>
              <a:ext uri="{FF2B5EF4-FFF2-40B4-BE49-F238E27FC236}">
                <a16:creationId xmlns:a16="http://schemas.microsoft.com/office/drawing/2014/main" id="{BBA38476-CAE2-A394-9981-DC79862C2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345217"/>
            <a:ext cx="12192000"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101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4" name="TextBox 3">
            <a:extLst>
              <a:ext uri="{FF2B5EF4-FFF2-40B4-BE49-F238E27FC236}">
                <a16:creationId xmlns:a16="http://schemas.microsoft.com/office/drawing/2014/main" id="{30B113D1-255B-4701-0F64-7552A598C0C8}"/>
              </a:ext>
            </a:extLst>
          </p:cNvPr>
          <p:cNvSpPr txBox="1"/>
          <p:nvPr/>
        </p:nvSpPr>
        <p:spPr>
          <a:xfrm>
            <a:off x="986364" y="1175469"/>
            <a:ext cx="10480212" cy="954107"/>
          </a:xfrm>
          <a:prstGeom prst="rect">
            <a:avLst/>
          </a:prstGeom>
          <a:noFill/>
        </p:spPr>
        <p:txBody>
          <a:bodyPr wrap="square">
            <a:spAutoFit/>
          </a:bodyPr>
          <a:lstStyle/>
          <a:p>
            <a:pPr marL="285750" indent="-285750">
              <a:buFont typeface="Arial" panose="020B0604020202020204" pitchFamily="34" charset="0"/>
              <a:buChar char="•"/>
            </a:pPr>
            <a:r>
              <a:rPr lang="en-US" sz="1400" dirty="0"/>
              <a:t>28 July 2019: </a:t>
            </a:r>
          </a:p>
          <a:p>
            <a:pPr marL="742950" lvl="1" indent="-285750">
              <a:buFont typeface="Arial" panose="020B0604020202020204" pitchFamily="34" charset="0"/>
              <a:buChar char="•"/>
            </a:pPr>
            <a:r>
              <a:rPr lang="en-US" sz="1400" dirty="0">
                <a:hlinkClick r:id="rId3"/>
              </a:rPr>
              <a:t>Climate Change Activists vs Skeptics: Can They See Eye To Eye? | Middle Ground</a:t>
            </a:r>
            <a:r>
              <a:rPr lang="en-US" sz="1400" dirty="0"/>
              <a:t> (Jubilee)</a:t>
            </a:r>
          </a:p>
          <a:p>
            <a:pPr marL="1200150" lvl="2" indent="-285750">
              <a:buFont typeface="Arial" panose="020B0604020202020204" pitchFamily="34" charset="0"/>
              <a:buChar char="•"/>
            </a:pPr>
            <a:r>
              <a:rPr lang="en-US" sz="1400" dirty="0"/>
              <a:t>All Americans</a:t>
            </a:r>
          </a:p>
          <a:p>
            <a:pPr marL="1200150" lvl="2" indent="-285750">
              <a:buFont typeface="Arial" panose="020B0604020202020204" pitchFamily="34" charset="0"/>
              <a:buChar char="•"/>
            </a:pPr>
            <a:r>
              <a:rPr lang="en-US" sz="1400" dirty="0"/>
              <a:t>Activists: younger, Skeptics: older</a:t>
            </a:r>
          </a:p>
        </p:txBody>
      </p:sp>
      <p:graphicFrame>
        <p:nvGraphicFramePr>
          <p:cNvPr id="3" name="Table 6">
            <a:extLst>
              <a:ext uri="{FF2B5EF4-FFF2-40B4-BE49-F238E27FC236}">
                <a16:creationId xmlns:a16="http://schemas.microsoft.com/office/drawing/2014/main" id="{9496D04B-6F4F-373B-441D-75F4002984BF}"/>
              </a:ext>
            </a:extLst>
          </p:cNvPr>
          <p:cNvGraphicFramePr>
            <a:graphicFrameLocks noGrp="1"/>
          </p:cNvGraphicFramePr>
          <p:nvPr>
            <p:extLst>
              <p:ext uri="{D42A27DB-BD31-4B8C-83A1-F6EECF244321}">
                <p14:modId xmlns:p14="http://schemas.microsoft.com/office/powerpoint/2010/main" val="1110977379"/>
              </p:ext>
            </p:extLst>
          </p:nvPr>
        </p:nvGraphicFramePr>
        <p:xfrm>
          <a:off x="570519" y="2345020"/>
          <a:ext cx="11050957" cy="2282558"/>
        </p:xfrm>
        <a:graphic>
          <a:graphicData uri="http://schemas.openxmlformats.org/drawingml/2006/table">
            <a:tbl>
              <a:tblPr firstRow="1" bandRow="1">
                <a:tableStyleId>{5C22544A-7EE6-4342-B048-85BDC9FD1C3A}</a:tableStyleId>
              </a:tblPr>
              <a:tblGrid>
                <a:gridCol w="1545336">
                  <a:extLst>
                    <a:ext uri="{9D8B030D-6E8A-4147-A177-3AD203B41FA5}">
                      <a16:colId xmlns:a16="http://schemas.microsoft.com/office/drawing/2014/main" val="3488452871"/>
                    </a:ext>
                  </a:extLst>
                </a:gridCol>
                <a:gridCol w="5665689">
                  <a:extLst>
                    <a:ext uri="{9D8B030D-6E8A-4147-A177-3AD203B41FA5}">
                      <a16:colId xmlns:a16="http://schemas.microsoft.com/office/drawing/2014/main" val="1837970255"/>
                    </a:ext>
                  </a:extLst>
                </a:gridCol>
                <a:gridCol w="722376">
                  <a:extLst>
                    <a:ext uri="{9D8B030D-6E8A-4147-A177-3AD203B41FA5}">
                      <a16:colId xmlns:a16="http://schemas.microsoft.com/office/drawing/2014/main" val="3685792243"/>
                    </a:ext>
                  </a:extLst>
                </a:gridCol>
                <a:gridCol w="3117556">
                  <a:extLst>
                    <a:ext uri="{9D8B030D-6E8A-4147-A177-3AD203B41FA5}">
                      <a16:colId xmlns:a16="http://schemas.microsoft.com/office/drawing/2014/main" val="2499716339"/>
                    </a:ext>
                  </a:extLst>
                </a:gridCol>
              </a:tblGrid>
              <a:tr h="320555">
                <a:tc>
                  <a:txBody>
                    <a:bodyPr/>
                    <a:lstStyle/>
                    <a:p>
                      <a:pPr algn="ctr"/>
                      <a:r>
                        <a:rPr lang="en-US" sz="1400" dirty="0" err="1"/>
                        <a:t>Comment_date</a:t>
                      </a:r>
                      <a:endParaRPr lang="en-SG" sz="1400" dirty="0"/>
                    </a:p>
                  </a:txBody>
                  <a:tcPr anchor="ctr"/>
                </a:tc>
                <a:tc>
                  <a:txBody>
                    <a:bodyPr/>
                    <a:lstStyle/>
                    <a:p>
                      <a:pPr algn="ctr"/>
                      <a:r>
                        <a:rPr lang="en-US" sz="1400" dirty="0"/>
                        <a:t>Comment</a:t>
                      </a:r>
                      <a:endParaRPr lang="en-SG" sz="1400" dirty="0"/>
                    </a:p>
                  </a:txBody>
                  <a:tcPr anchor="ctr"/>
                </a:tc>
                <a:tc>
                  <a:txBody>
                    <a:bodyPr/>
                    <a:lstStyle/>
                    <a:p>
                      <a:pPr algn="ctr"/>
                      <a:r>
                        <a:rPr lang="en-US" sz="1400" dirty="0"/>
                        <a:t>Likes</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654001">
                <a:tc>
                  <a:txBody>
                    <a:bodyPr/>
                    <a:lstStyle/>
                    <a:p>
                      <a:pPr algn="ctr"/>
                      <a:r>
                        <a:rPr lang="en-SG" sz="1400" b="0" i="0" kern="1200" dirty="0">
                          <a:solidFill>
                            <a:srgbClr val="00B050"/>
                          </a:solidFill>
                          <a:effectLst/>
                          <a:latin typeface="+mn-lt"/>
                          <a:ea typeface="+mn-ea"/>
                          <a:cs typeface="+mn-cs"/>
                        </a:rPr>
                        <a:t>2019-07-28</a:t>
                      </a:r>
                      <a:endParaRPr lang="en-SG" sz="1400" dirty="0">
                        <a:solidFill>
                          <a:srgbClr val="00B050"/>
                        </a:solidFill>
                      </a:endParaRPr>
                    </a:p>
                  </a:txBody>
                  <a:tcPr anchor="ctr"/>
                </a:tc>
                <a:tc>
                  <a:txBody>
                    <a:bodyPr/>
                    <a:lstStyle/>
                    <a:p>
                      <a:pPr algn="l"/>
                      <a:r>
                        <a:rPr lang="en-US" sz="1400" dirty="0">
                          <a:solidFill>
                            <a:srgbClr val="00B050"/>
                          </a:solidFill>
                        </a:rPr>
                        <a:t>“It’s my right to destroy the environment.” </a:t>
                      </a:r>
                    </a:p>
                    <a:p>
                      <a:pPr algn="l"/>
                      <a:r>
                        <a:rPr lang="en-US" sz="1400" dirty="0">
                          <a:solidFill>
                            <a:srgbClr val="00B050"/>
                          </a:solidFill>
                        </a:rPr>
                        <a:t>That’s basically it</a:t>
                      </a:r>
                      <a:endParaRPr lang="en-SG" sz="1400" dirty="0">
                        <a:solidFill>
                          <a:srgbClr val="00B050"/>
                        </a:solidFill>
                      </a:endParaRPr>
                    </a:p>
                  </a:txBody>
                  <a:tcPr anchor="ctr"/>
                </a:tc>
                <a:tc>
                  <a:txBody>
                    <a:bodyPr/>
                    <a:lstStyle/>
                    <a:p>
                      <a:pPr algn="ctr"/>
                      <a:r>
                        <a:rPr lang="en-US" sz="1400" dirty="0">
                          <a:solidFill>
                            <a:srgbClr val="00B050"/>
                          </a:solidFill>
                        </a:rPr>
                        <a:t>7164</a:t>
                      </a:r>
                      <a:endParaRPr lang="en-SG" sz="1400" dirty="0">
                        <a:solidFill>
                          <a:srgbClr val="00B050"/>
                        </a:solidFill>
                      </a:endParaRPr>
                    </a:p>
                  </a:txBody>
                  <a:tcPr anchor="ctr"/>
                </a:tc>
                <a:tc rowSpan="3">
                  <a:txBody>
                    <a:bodyP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People making fun of the skeptic comments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Disapproval</a:t>
                      </a:r>
                    </a:p>
                  </a:txBody>
                  <a:tcPr anchor="ctr"/>
                </a:tc>
                <a:extLst>
                  <a:ext uri="{0D108BD9-81ED-4DB2-BD59-A6C34878D82A}">
                    <a16:rowId xmlns:a16="http://schemas.microsoft.com/office/drawing/2014/main" val="919231440"/>
                  </a:ext>
                </a:extLst>
              </a:tr>
              <a:tr h="6540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0" i="0" kern="1200" dirty="0">
                          <a:solidFill>
                            <a:schemeClr val="dk1"/>
                          </a:solidFill>
                          <a:effectLst/>
                          <a:latin typeface="+mn-lt"/>
                          <a:ea typeface="+mn-ea"/>
                          <a:cs typeface="+mn-cs"/>
                        </a:rPr>
                        <a:t>2019-07-28</a:t>
                      </a:r>
                      <a:endParaRPr lang="en-SG" sz="1400" dirty="0"/>
                    </a:p>
                  </a:txBody>
                  <a:tcPr anchor="ctr"/>
                </a:tc>
                <a:tc>
                  <a:txBody>
                    <a:bodyPr/>
                    <a:lstStyle/>
                    <a:p>
                      <a:pPr algn="l"/>
                      <a:r>
                        <a:rPr lang="en-US" sz="1400" dirty="0"/>
                        <a:t>They couldn’t water their lawn?? And </a:t>
                      </a:r>
                      <a:r>
                        <a:rPr lang="en-US" sz="1400" dirty="0" err="1"/>
                        <a:t>thats</a:t>
                      </a:r>
                      <a:r>
                        <a:rPr lang="en-US" sz="1400" dirty="0"/>
                        <a:t> suppression?!? Try losing your home because sea levels have rose</a:t>
                      </a:r>
                      <a:endParaRPr lang="en-SG" sz="1400" dirty="0"/>
                    </a:p>
                  </a:txBody>
                  <a:tcPr anchor="ctr"/>
                </a:tc>
                <a:tc>
                  <a:txBody>
                    <a:bodyPr/>
                    <a:lstStyle/>
                    <a:p>
                      <a:pPr algn="ctr"/>
                      <a:r>
                        <a:rPr lang="en-US" sz="1400" dirty="0"/>
                        <a:t>5326</a:t>
                      </a:r>
                      <a:endParaRPr lang="en-SG" sz="1400" dirty="0"/>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sz="1400" dirty="0"/>
                    </a:p>
                  </a:txBody>
                  <a:tcPr anchor="ctr"/>
                </a:tc>
                <a:extLst>
                  <a:ext uri="{0D108BD9-81ED-4DB2-BD59-A6C34878D82A}">
                    <a16:rowId xmlns:a16="http://schemas.microsoft.com/office/drawing/2014/main" val="261784270"/>
                  </a:ext>
                </a:extLst>
              </a:tr>
              <a:tr h="6540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0" i="0" kern="1200" dirty="0">
                          <a:solidFill>
                            <a:schemeClr val="dk1"/>
                          </a:solidFill>
                          <a:effectLst/>
                          <a:latin typeface="+mn-lt"/>
                          <a:ea typeface="+mn-ea"/>
                          <a:cs typeface="+mn-cs"/>
                        </a:rPr>
                        <a:t>2019-07-28</a:t>
                      </a:r>
                      <a:endParaRPr lang="en-SG" sz="1400" dirty="0"/>
                    </a:p>
                  </a:txBody>
                  <a:tcPr anchor="ctr"/>
                </a:tc>
                <a:tc>
                  <a:txBody>
                    <a:bodyPr/>
                    <a:lstStyle/>
                    <a:p>
                      <a:pPr algn="l"/>
                      <a:r>
                        <a:rPr lang="en-US" sz="1400" dirty="0"/>
                        <a:t>Karen: “I know thousands of scientists that say otherwise”</a:t>
                      </a:r>
                    </a:p>
                    <a:p>
                      <a:pPr algn="l"/>
                      <a:r>
                        <a:rPr lang="en-US" sz="1400" dirty="0"/>
                        <a:t>Don (AN ACTUAL CLIMATE SCIENTIST): “Am I a joke to you??”</a:t>
                      </a:r>
                      <a:endParaRPr lang="en-SG" sz="1400" dirty="0"/>
                    </a:p>
                  </a:txBody>
                  <a:tcPr anchor="ctr"/>
                </a:tc>
                <a:tc>
                  <a:txBody>
                    <a:bodyPr/>
                    <a:lstStyle/>
                    <a:p>
                      <a:pPr algn="ctr"/>
                      <a:r>
                        <a:rPr lang="en-US" sz="1400" dirty="0"/>
                        <a:t>7000</a:t>
                      </a:r>
                      <a:endParaRPr lang="en-SG" sz="1400" dirty="0"/>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sz="1400" dirty="0"/>
                    </a:p>
                  </a:txBody>
                  <a:tcPr anchor="ctr"/>
                </a:tc>
                <a:extLst>
                  <a:ext uri="{0D108BD9-81ED-4DB2-BD59-A6C34878D82A}">
                    <a16:rowId xmlns:a16="http://schemas.microsoft.com/office/drawing/2014/main" val="3123568650"/>
                  </a:ext>
                </a:extLst>
              </a:tr>
            </a:tbl>
          </a:graphicData>
        </a:graphic>
      </p:graphicFrame>
    </p:spTree>
    <p:extLst>
      <p:ext uri="{BB962C8B-B14F-4D97-AF65-F5344CB8AC3E}">
        <p14:creationId xmlns:p14="http://schemas.microsoft.com/office/powerpoint/2010/main" val="620592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pic>
        <p:nvPicPr>
          <p:cNvPr id="6" name="Picture 2">
            <a:extLst>
              <a:ext uri="{FF2B5EF4-FFF2-40B4-BE49-F238E27FC236}">
                <a16:creationId xmlns:a16="http://schemas.microsoft.com/office/drawing/2014/main" id="{B470EFB5-2952-F6C5-AF73-143ECE9F77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5469"/>
            <a:ext cx="12192000" cy="37528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CA2953E-85FA-0489-231F-E4A68EF7C3E3}"/>
              </a:ext>
            </a:extLst>
          </p:cNvPr>
          <p:cNvSpPr txBox="1"/>
          <p:nvPr/>
        </p:nvSpPr>
        <p:spPr>
          <a:xfrm>
            <a:off x="986365" y="4989874"/>
            <a:ext cx="10480212" cy="523220"/>
          </a:xfrm>
          <a:prstGeom prst="rect">
            <a:avLst/>
          </a:prstGeom>
          <a:noFill/>
        </p:spPr>
        <p:txBody>
          <a:bodyPr wrap="square">
            <a:spAutoFit/>
          </a:bodyPr>
          <a:lstStyle/>
          <a:p>
            <a:pPr marL="285750" indent="-285750">
              <a:buFont typeface="Arial" panose="020B0604020202020204" pitchFamily="34" charset="0"/>
              <a:buChar char="•"/>
            </a:pPr>
            <a:r>
              <a:rPr lang="en-US" sz="1400" dirty="0"/>
              <a:t>24 September 2019: Greta Thunberg (</a:t>
            </a:r>
            <a:r>
              <a:rPr lang="en-US" sz="1400" dirty="0">
                <a:hlinkClick r:id="rId4"/>
              </a:rPr>
              <a:t>TED</a:t>
            </a:r>
            <a:r>
              <a:rPr lang="en-US" sz="1400" dirty="0"/>
              <a:t>, </a:t>
            </a:r>
            <a:r>
              <a:rPr lang="en-US" sz="1400" dirty="0">
                <a:hlinkClick r:id="rId5"/>
              </a:rPr>
              <a:t>Guardian News</a:t>
            </a:r>
            <a:r>
              <a:rPr lang="en-US" sz="1400" dirty="0"/>
              <a:t>, </a:t>
            </a:r>
            <a:r>
              <a:rPr lang="en-US" sz="1400" dirty="0">
                <a:hlinkClick r:id="rId6"/>
              </a:rPr>
              <a:t>VICE News</a:t>
            </a:r>
            <a:r>
              <a:rPr lang="en-US" sz="1400" dirty="0"/>
              <a:t>)</a:t>
            </a:r>
          </a:p>
          <a:p>
            <a:pPr marL="285750" indent="-285750">
              <a:buFont typeface="Arial" panose="020B0604020202020204" pitchFamily="34" charset="0"/>
              <a:buChar char="•"/>
            </a:pPr>
            <a:r>
              <a:rPr lang="en-US" sz="1400" dirty="0"/>
              <a:t>16 January 2020: </a:t>
            </a:r>
            <a:r>
              <a:rPr lang="en-US" sz="1400" dirty="0">
                <a:hlinkClick r:id="rId7"/>
              </a:rPr>
              <a:t>Fortnite climate change challenge </a:t>
            </a:r>
            <a:r>
              <a:rPr lang="en-US" sz="1400" dirty="0"/>
              <a:t>(</a:t>
            </a:r>
            <a:r>
              <a:rPr lang="en-US" sz="1400" dirty="0" err="1"/>
              <a:t>Lazarbeam</a:t>
            </a:r>
            <a:r>
              <a:rPr lang="en-US" sz="1400" dirty="0"/>
              <a:t>)</a:t>
            </a:r>
          </a:p>
        </p:txBody>
      </p:sp>
    </p:spTree>
    <p:extLst>
      <p:ext uri="{BB962C8B-B14F-4D97-AF65-F5344CB8AC3E}">
        <p14:creationId xmlns:p14="http://schemas.microsoft.com/office/powerpoint/2010/main" val="724874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4" name="TextBox 3">
            <a:extLst>
              <a:ext uri="{FF2B5EF4-FFF2-40B4-BE49-F238E27FC236}">
                <a16:creationId xmlns:a16="http://schemas.microsoft.com/office/drawing/2014/main" id="{30B113D1-255B-4701-0F64-7552A598C0C8}"/>
              </a:ext>
            </a:extLst>
          </p:cNvPr>
          <p:cNvSpPr txBox="1"/>
          <p:nvPr/>
        </p:nvSpPr>
        <p:spPr>
          <a:xfrm>
            <a:off x="986364" y="1175469"/>
            <a:ext cx="10480212" cy="738664"/>
          </a:xfrm>
          <a:prstGeom prst="rect">
            <a:avLst/>
          </a:prstGeom>
          <a:noFill/>
        </p:spPr>
        <p:txBody>
          <a:bodyPr wrap="square">
            <a:spAutoFit/>
          </a:bodyPr>
          <a:lstStyle/>
          <a:p>
            <a:pPr marL="285750" indent="-285750">
              <a:buFont typeface="Arial" panose="020B0604020202020204" pitchFamily="34" charset="0"/>
              <a:buChar char="•"/>
            </a:pPr>
            <a:r>
              <a:rPr lang="en-US" sz="1400" dirty="0"/>
              <a:t>21 June 2020: </a:t>
            </a:r>
          </a:p>
          <a:p>
            <a:pPr marL="742950" lvl="1" indent="-285750">
              <a:buFont typeface="Arial" panose="020B0604020202020204" pitchFamily="34" charset="0"/>
              <a:buChar char="•"/>
            </a:pPr>
            <a:r>
              <a:rPr lang="en-US" sz="1400" dirty="0">
                <a:hlinkClick r:id="rId3" action="ppaction://hlinkfile"/>
              </a:rPr>
              <a:t>Who Is Responsible For Climate Change? – Who Needs To Fix It? </a:t>
            </a:r>
            <a:r>
              <a:rPr lang="en-US" sz="1400" dirty="0"/>
              <a:t>(</a:t>
            </a:r>
            <a:r>
              <a:rPr lang="en-US" sz="1400" dirty="0" err="1"/>
              <a:t>Kurzgesagt</a:t>
            </a:r>
            <a:r>
              <a:rPr lang="en-US" sz="1400" dirty="0"/>
              <a:t> – In a Nutshell)</a:t>
            </a:r>
          </a:p>
          <a:p>
            <a:pPr marL="1200150" lvl="2" indent="-285750">
              <a:buFont typeface="Arial" panose="020B0604020202020204" pitchFamily="34" charset="0"/>
              <a:buChar char="•"/>
            </a:pPr>
            <a:r>
              <a:rPr lang="en-US" sz="1400" dirty="0"/>
              <a:t>“Who is responsible”? “Everyone”</a:t>
            </a:r>
          </a:p>
        </p:txBody>
      </p:sp>
      <p:graphicFrame>
        <p:nvGraphicFramePr>
          <p:cNvPr id="3" name="Table 6">
            <a:extLst>
              <a:ext uri="{FF2B5EF4-FFF2-40B4-BE49-F238E27FC236}">
                <a16:creationId xmlns:a16="http://schemas.microsoft.com/office/drawing/2014/main" id="{9496D04B-6F4F-373B-441D-75F4002984BF}"/>
              </a:ext>
            </a:extLst>
          </p:cNvPr>
          <p:cNvGraphicFramePr>
            <a:graphicFrameLocks noGrp="1"/>
          </p:cNvGraphicFramePr>
          <p:nvPr>
            <p:extLst>
              <p:ext uri="{D42A27DB-BD31-4B8C-83A1-F6EECF244321}">
                <p14:modId xmlns:p14="http://schemas.microsoft.com/office/powerpoint/2010/main" val="2559158248"/>
              </p:ext>
            </p:extLst>
          </p:nvPr>
        </p:nvGraphicFramePr>
        <p:xfrm>
          <a:off x="570519" y="2406575"/>
          <a:ext cx="11050957" cy="1905515"/>
        </p:xfrm>
        <a:graphic>
          <a:graphicData uri="http://schemas.openxmlformats.org/drawingml/2006/table">
            <a:tbl>
              <a:tblPr firstRow="1" bandRow="1">
                <a:tableStyleId>{5C22544A-7EE6-4342-B048-85BDC9FD1C3A}</a:tableStyleId>
              </a:tblPr>
              <a:tblGrid>
                <a:gridCol w="1545336">
                  <a:extLst>
                    <a:ext uri="{9D8B030D-6E8A-4147-A177-3AD203B41FA5}">
                      <a16:colId xmlns:a16="http://schemas.microsoft.com/office/drawing/2014/main" val="3488452871"/>
                    </a:ext>
                  </a:extLst>
                </a:gridCol>
                <a:gridCol w="4595841">
                  <a:extLst>
                    <a:ext uri="{9D8B030D-6E8A-4147-A177-3AD203B41FA5}">
                      <a16:colId xmlns:a16="http://schemas.microsoft.com/office/drawing/2014/main" val="1837970255"/>
                    </a:ext>
                  </a:extLst>
                </a:gridCol>
                <a:gridCol w="813816">
                  <a:extLst>
                    <a:ext uri="{9D8B030D-6E8A-4147-A177-3AD203B41FA5}">
                      <a16:colId xmlns:a16="http://schemas.microsoft.com/office/drawing/2014/main" val="3685792243"/>
                    </a:ext>
                  </a:extLst>
                </a:gridCol>
                <a:gridCol w="4095964">
                  <a:extLst>
                    <a:ext uri="{9D8B030D-6E8A-4147-A177-3AD203B41FA5}">
                      <a16:colId xmlns:a16="http://schemas.microsoft.com/office/drawing/2014/main" val="2499716339"/>
                    </a:ext>
                  </a:extLst>
                </a:gridCol>
              </a:tblGrid>
              <a:tr h="320555">
                <a:tc>
                  <a:txBody>
                    <a:bodyPr/>
                    <a:lstStyle/>
                    <a:p>
                      <a:pPr algn="ctr"/>
                      <a:r>
                        <a:rPr lang="en-US" sz="1400" dirty="0" err="1"/>
                        <a:t>Comment_date</a:t>
                      </a:r>
                      <a:endParaRPr lang="en-SG" sz="1400" dirty="0"/>
                    </a:p>
                  </a:txBody>
                  <a:tcPr anchor="ctr"/>
                </a:tc>
                <a:tc>
                  <a:txBody>
                    <a:bodyPr/>
                    <a:lstStyle/>
                    <a:p>
                      <a:pPr algn="ctr"/>
                      <a:r>
                        <a:rPr lang="en-US" sz="1400" dirty="0"/>
                        <a:t>Comment</a:t>
                      </a:r>
                      <a:endParaRPr lang="en-SG" sz="1400" dirty="0"/>
                    </a:p>
                  </a:txBody>
                  <a:tcPr anchor="ctr"/>
                </a:tc>
                <a:tc>
                  <a:txBody>
                    <a:bodyPr/>
                    <a:lstStyle/>
                    <a:p>
                      <a:pPr algn="ctr"/>
                      <a:r>
                        <a:rPr lang="en-US" sz="1400" dirty="0"/>
                        <a:t>Likes</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654001">
                <a:tc>
                  <a:txBody>
                    <a:bodyPr/>
                    <a:lstStyle/>
                    <a:p>
                      <a:pPr algn="ctr"/>
                      <a:r>
                        <a:rPr lang="en-SG" sz="1400" b="0" i="0" kern="1200" dirty="0">
                          <a:solidFill>
                            <a:schemeClr val="dk1"/>
                          </a:solidFill>
                          <a:effectLst/>
                          <a:latin typeface="+mn-lt"/>
                          <a:ea typeface="+mn-ea"/>
                          <a:cs typeface="+mn-cs"/>
                        </a:rPr>
                        <a:t>2020-06-21</a:t>
                      </a:r>
                      <a:endParaRPr lang="en-SG" sz="1400" dirty="0"/>
                    </a:p>
                  </a:txBody>
                  <a:tcPr anchor="ctr"/>
                </a:tc>
                <a:tc>
                  <a:txBody>
                    <a:bodyPr/>
                    <a:lstStyle/>
                    <a:p>
                      <a:pPr algn="l"/>
                      <a:r>
                        <a:rPr lang="en-US" sz="1400" dirty="0"/>
                        <a:t>In the Paris Accords, “each country sets their own goals”</a:t>
                      </a:r>
                    </a:p>
                    <a:p>
                      <a:pPr algn="l"/>
                      <a:endParaRPr lang="en-US" sz="1400" dirty="0"/>
                    </a:p>
                    <a:p>
                      <a:pPr algn="l"/>
                      <a:r>
                        <a:rPr lang="en-US" sz="1400" dirty="0"/>
                        <a:t>Which is completely pointless, what’s to stop China from setting a goal of recycling 1 piece of paper while Canada sets a goal to recycle 100 million tons of paper. </a:t>
                      </a:r>
                    </a:p>
                    <a:p>
                      <a:pPr algn="l"/>
                      <a:endParaRPr lang="en-US" sz="1400" dirty="0"/>
                    </a:p>
                    <a:p>
                      <a:pPr algn="l"/>
                      <a:r>
                        <a:rPr lang="en-US" sz="1400" dirty="0"/>
                        <a:t>That’s why Trump pulled out of the Paris Accords.</a:t>
                      </a:r>
                      <a:endParaRPr lang="en-SG" sz="1400" dirty="0"/>
                    </a:p>
                  </a:txBody>
                  <a:tcPr anchor="ctr"/>
                </a:tc>
                <a:tc>
                  <a:txBody>
                    <a:bodyPr/>
                    <a:lstStyle/>
                    <a:p>
                      <a:pPr algn="ctr"/>
                      <a:r>
                        <a:rPr lang="en-US" sz="1400" dirty="0"/>
                        <a:t>0</a:t>
                      </a:r>
                      <a:endParaRPr lang="en-SG"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a:t>U.S leaving Paris Climate Agreement</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Voluntary targets, no penalty due to sovereignty</a:t>
                      </a:r>
                    </a:p>
                  </a:txBody>
                  <a:tcPr anchor="ctr"/>
                </a:tc>
                <a:extLst>
                  <a:ext uri="{0D108BD9-81ED-4DB2-BD59-A6C34878D82A}">
                    <a16:rowId xmlns:a16="http://schemas.microsoft.com/office/drawing/2014/main" val="919231440"/>
                  </a:ext>
                </a:extLst>
              </a:tr>
            </a:tbl>
          </a:graphicData>
        </a:graphic>
      </p:graphicFrame>
    </p:spTree>
    <p:extLst>
      <p:ext uri="{BB962C8B-B14F-4D97-AF65-F5344CB8AC3E}">
        <p14:creationId xmlns:p14="http://schemas.microsoft.com/office/powerpoint/2010/main" val="3361502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F5D2F8-0336-FF45-57A1-CC9E963894AD}"/>
              </a:ext>
            </a:extLst>
          </p:cNvPr>
          <p:cNvSpPr txBox="1"/>
          <p:nvPr/>
        </p:nvSpPr>
        <p:spPr>
          <a:xfrm>
            <a:off x="410633" y="380999"/>
            <a:ext cx="11370733" cy="4524315"/>
          </a:xfrm>
          <a:prstGeom prst="rect">
            <a:avLst/>
          </a:prstGeom>
          <a:noFill/>
        </p:spPr>
        <p:txBody>
          <a:bodyPr wrap="square">
            <a:spAutoFit/>
          </a:bodyPr>
          <a:lstStyle/>
          <a:p>
            <a:pPr algn="ctr" rtl="0">
              <a:spcBef>
                <a:spcPts val="1200"/>
              </a:spcBef>
              <a:spcAft>
                <a:spcPts val="0"/>
              </a:spcAft>
            </a:pPr>
            <a:r>
              <a:rPr lang="en-US" sz="2000" dirty="0">
                <a:solidFill>
                  <a:srgbClr val="444444"/>
                </a:solidFill>
                <a:latin typeface="+mj-lt"/>
              </a:rPr>
              <a:t>“Youtube</a:t>
            </a:r>
            <a:r>
              <a:rPr lang="en-US" sz="2000" b="0" i="0" u="none" strike="noStrike" dirty="0">
                <a:solidFill>
                  <a:srgbClr val="444444"/>
                </a:solidFill>
                <a:effectLst/>
                <a:latin typeface="+mj-lt"/>
              </a:rPr>
              <a:t>”</a:t>
            </a:r>
            <a:endParaRPr lang="en-US" sz="2000" b="0" dirty="0">
              <a:effectLst/>
              <a:latin typeface="+mj-lt"/>
            </a:endParaRPr>
          </a:p>
          <a:p>
            <a:pPr>
              <a:spcBef>
                <a:spcPts val="1200"/>
              </a:spcBef>
            </a:pPr>
            <a:r>
              <a:rPr lang="en-US" sz="1400" b="1" i="0" u="none" strike="noStrike" dirty="0">
                <a:solidFill>
                  <a:srgbClr val="444444"/>
                </a:solidFill>
                <a:effectLst/>
              </a:rPr>
              <a:t>How data was collected: </a:t>
            </a:r>
            <a:br>
              <a:rPr lang="en-US" sz="1400" b="0" i="0" u="none" strike="noStrike" dirty="0">
                <a:solidFill>
                  <a:srgbClr val="444444"/>
                </a:solidFill>
                <a:effectLst/>
              </a:rPr>
            </a:br>
            <a:r>
              <a:rPr lang="en-US" sz="1400" b="0" i="0" u="none" strike="noStrike" dirty="0">
                <a:solidFill>
                  <a:srgbClr val="444444"/>
                </a:solidFill>
                <a:effectLst/>
              </a:rPr>
              <a:t>Briefly, </a:t>
            </a:r>
            <a:br>
              <a:rPr lang="en-US" sz="1400" b="0" i="0" u="none" strike="noStrike" dirty="0">
                <a:solidFill>
                  <a:srgbClr val="444444"/>
                </a:solidFill>
                <a:effectLst/>
              </a:rPr>
            </a:br>
            <a:r>
              <a:rPr lang="en-US" sz="1400" b="0" i="0" u="none" strike="noStrike" dirty="0">
                <a:solidFill>
                  <a:srgbClr val="444444"/>
                </a:solidFill>
                <a:effectLst/>
              </a:rPr>
              <a:t>1) </a:t>
            </a:r>
            <a:r>
              <a:rPr lang="en-US" sz="1400" dirty="0">
                <a:solidFill>
                  <a:srgbClr val="444444"/>
                </a:solidFill>
                <a:hlinkClick r:id="rId2"/>
              </a:rPr>
              <a:t>Search</a:t>
            </a:r>
            <a:r>
              <a:rPr lang="en-US" sz="1400" dirty="0">
                <a:solidFill>
                  <a:srgbClr val="444444"/>
                </a:solidFill>
              </a:rPr>
              <a:t> to </a:t>
            </a:r>
            <a:r>
              <a:rPr lang="en-US" sz="1400" b="0" i="0" u="none" strike="noStrike" dirty="0">
                <a:solidFill>
                  <a:srgbClr val="444444"/>
                </a:solidFill>
                <a:effectLst/>
              </a:rPr>
              <a:t>search term “climate change” </a:t>
            </a:r>
            <a:r>
              <a:rPr lang="en-US" sz="1400" b="1" dirty="0">
                <a:solidFill>
                  <a:srgbClr val="444444"/>
                </a:solidFill>
              </a:rPr>
              <a:t>=</a:t>
            </a:r>
            <a:r>
              <a:rPr lang="en-US" sz="1400" b="1" i="0" u="none" strike="noStrike" dirty="0">
                <a:solidFill>
                  <a:srgbClr val="444444"/>
                </a:solidFill>
                <a:effectLst/>
              </a:rPr>
              <a:t>&gt;</a:t>
            </a:r>
            <a:r>
              <a:rPr lang="en-US" sz="1400" b="0" i="0" u="none" strike="noStrike" dirty="0">
                <a:solidFill>
                  <a:srgbClr val="444444"/>
                </a:solidFill>
                <a:effectLst/>
              </a:rPr>
              <a:t> list of videos with </a:t>
            </a:r>
            <a:r>
              <a:rPr lang="en-US" sz="1400" b="0" i="0" u="none" strike="noStrike" dirty="0" err="1">
                <a:solidFill>
                  <a:srgbClr val="444444"/>
                </a:solidFill>
                <a:effectLst/>
              </a:rPr>
              <a:t>videoIDs</a:t>
            </a:r>
            <a:br>
              <a:rPr lang="en-US" sz="1400" b="0" i="0" u="none" strike="noStrike" dirty="0">
                <a:solidFill>
                  <a:srgbClr val="444444"/>
                </a:solidFill>
                <a:effectLst/>
              </a:rPr>
            </a:br>
            <a:r>
              <a:rPr lang="en-US" sz="1400" b="0" i="0" u="none" strike="noStrike" dirty="0">
                <a:solidFill>
                  <a:srgbClr val="444444"/>
                </a:solidFill>
                <a:effectLst/>
              </a:rPr>
              <a:t>2) </a:t>
            </a:r>
            <a:r>
              <a:rPr lang="en-US" sz="1400" dirty="0">
                <a:solidFill>
                  <a:srgbClr val="444444"/>
                </a:solidFill>
                <a:hlinkClick r:id="rId3"/>
              </a:rPr>
              <a:t>CommentThread</a:t>
            </a:r>
            <a:r>
              <a:rPr lang="en-US" sz="1400" dirty="0">
                <a:solidFill>
                  <a:srgbClr val="444444"/>
                </a:solidFill>
              </a:rPr>
              <a:t> to</a:t>
            </a:r>
            <a:r>
              <a:rPr lang="en-US" sz="1400" b="0" i="0" u="none" strike="noStrike" dirty="0">
                <a:solidFill>
                  <a:srgbClr val="444444"/>
                </a:solidFill>
                <a:effectLst/>
              </a:rPr>
              <a:t> extract all </a:t>
            </a:r>
            <a:r>
              <a:rPr lang="en-US" sz="1400" b="0" i="0" u="none" strike="noStrike" dirty="0" err="1">
                <a:solidFill>
                  <a:srgbClr val="444444"/>
                </a:solidFill>
                <a:effectLst/>
              </a:rPr>
              <a:t>commentThreads</a:t>
            </a:r>
            <a:r>
              <a:rPr lang="en-US" sz="1400" b="0" i="0" u="none" strike="noStrike" dirty="0">
                <a:solidFill>
                  <a:srgbClr val="444444"/>
                </a:solidFill>
                <a:effectLst/>
              </a:rPr>
              <a:t> (top-level comments) </a:t>
            </a:r>
            <a:r>
              <a:rPr lang="en-US" sz="1400" dirty="0">
                <a:solidFill>
                  <a:srgbClr val="444444"/>
                </a:solidFill>
              </a:rPr>
              <a:t>p</a:t>
            </a:r>
            <a:r>
              <a:rPr lang="en-US" sz="1400" b="0" i="0" u="none" strike="noStrike" dirty="0">
                <a:solidFill>
                  <a:srgbClr val="444444"/>
                </a:solidFill>
                <a:effectLst/>
              </a:rPr>
              <a:t>er </a:t>
            </a:r>
            <a:r>
              <a:rPr lang="en-US" sz="1400" b="0" i="0" u="none" strike="noStrike" dirty="0" err="1">
                <a:solidFill>
                  <a:srgbClr val="444444"/>
                </a:solidFill>
                <a:effectLst/>
              </a:rPr>
              <a:t>videoID</a:t>
            </a:r>
            <a:br>
              <a:rPr lang="en-US" sz="1400" b="0" i="0" u="none" strike="noStrike" dirty="0">
                <a:solidFill>
                  <a:srgbClr val="444444"/>
                </a:solidFill>
                <a:effectLst/>
              </a:rPr>
            </a:br>
            <a:r>
              <a:rPr lang="en-US" sz="1400" b="0" i="0" u="none" strike="noStrike" dirty="0">
                <a:solidFill>
                  <a:srgbClr val="444444"/>
                </a:solidFill>
                <a:effectLst/>
              </a:rPr>
              <a:t>3) </a:t>
            </a:r>
            <a:r>
              <a:rPr lang="en-SG" sz="1400" dirty="0">
                <a:solidFill>
                  <a:srgbClr val="202124"/>
                </a:solidFill>
                <a:hlinkClick r:id="rId4"/>
              </a:rPr>
              <a:t>Comments</a:t>
            </a:r>
            <a:r>
              <a:rPr lang="en-SG" sz="1400" dirty="0">
                <a:solidFill>
                  <a:srgbClr val="202124"/>
                </a:solidFill>
              </a:rPr>
              <a:t> to</a:t>
            </a:r>
            <a:r>
              <a:rPr lang="en-US" sz="1400" b="0" i="0" u="none" strike="noStrike" dirty="0">
                <a:solidFill>
                  <a:srgbClr val="444444"/>
                </a:solidFill>
                <a:effectLst/>
              </a:rPr>
              <a:t> extract all nested replies </a:t>
            </a:r>
            <a:r>
              <a:rPr lang="en-US" sz="1400" dirty="0">
                <a:solidFill>
                  <a:srgbClr val="444444"/>
                </a:solidFill>
              </a:rPr>
              <a:t>p</a:t>
            </a:r>
            <a:r>
              <a:rPr lang="en-US" sz="1400" b="0" i="0" u="none" strike="noStrike" dirty="0">
                <a:solidFill>
                  <a:srgbClr val="444444"/>
                </a:solidFill>
                <a:effectLst/>
              </a:rPr>
              <a:t>er </a:t>
            </a:r>
            <a:r>
              <a:rPr lang="en-US" sz="1400" b="0" i="0" u="none" strike="noStrike" dirty="0" err="1">
                <a:solidFill>
                  <a:srgbClr val="444444"/>
                </a:solidFill>
                <a:effectLst/>
              </a:rPr>
              <a:t>commentThread</a:t>
            </a:r>
            <a:r>
              <a:rPr lang="en-US" sz="1400" b="0" i="0" u="none" strike="noStrike" dirty="0">
                <a:solidFill>
                  <a:srgbClr val="444444"/>
                </a:solidFill>
                <a:effectLst/>
              </a:rPr>
              <a:t> (API limitation: replies only to top-level comments, not replies to replies yet)</a:t>
            </a:r>
            <a:br>
              <a:rPr lang="en-US" sz="1400" b="0" i="0" u="none" strike="noStrike" dirty="0">
                <a:solidFill>
                  <a:srgbClr val="444444"/>
                </a:solidFill>
                <a:effectLst/>
              </a:rPr>
            </a:br>
            <a:br>
              <a:rPr lang="en-US" sz="1400" b="0" i="0" u="none" strike="noStrike" dirty="0">
                <a:solidFill>
                  <a:srgbClr val="444444"/>
                </a:solidFill>
                <a:effectLst/>
              </a:rPr>
            </a:br>
            <a:r>
              <a:rPr lang="en-US" sz="1400" b="1" i="0" u="none" strike="noStrike" dirty="0">
                <a:solidFill>
                  <a:srgbClr val="444444"/>
                </a:solidFill>
                <a:effectLst/>
              </a:rPr>
              <a:t>How</a:t>
            </a:r>
            <a:r>
              <a:rPr lang="en-US" sz="1400" b="1" i="0" u="none" strike="noStrike" dirty="0">
                <a:solidFill>
                  <a:srgbClr val="FF0000"/>
                </a:solidFill>
                <a:effectLst/>
              </a:rPr>
              <a:t> </a:t>
            </a:r>
            <a:r>
              <a:rPr lang="en-US" sz="1400" b="1" i="0" u="none" strike="noStrike" dirty="0">
                <a:solidFill>
                  <a:srgbClr val="444444"/>
                </a:solidFill>
                <a:effectLst/>
              </a:rPr>
              <a:t>variables may be used: </a:t>
            </a:r>
            <a:br>
              <a:rPr lang="en-US" sz="1400" b="0" i="0" u="none" strike="noStrike" dirty="0">
                <a:solidFill>
                  <a:srgbClr val="444444"/>
                </a:solidFill>
                <a:effectLst/>
              </a:rPr>
            </a:br>
            <a:r>
              <a:rPr lang="en-SG" sz="1400" b="0" i="0" dirty="0">
                <a:solidFill>
                  <a:schemeClr val="bg1">
                    <a:lumMod val="65000"/>
                  </a:schemeClr>
                </a:solidFill>
                <a:effectLst/>
              </a:rPr>
              <a:t>‘</a:t>
            </a:r>
            <a:r>
              <a:rPr lang="en-SG" sz="1400" b="0" i="0" dirty="0" err="1">
                <a:solidFill>
                  <a:schemeClr val="bg1">
                    <a:lumMod val="65000"/>
                  </a:schemeClr>
                </a:solidFill>
                <a:effectLst/>
              </a:rPr>
              <a:t>videoId</a:t>
            </a:r>
            <a:r>
              <a:rPr lang="en-SG" sz="1400" b="0" i="0" dirty="0">
                <a:solidFill>
                  <a:schemeClr val="bg1">
                    <a:lumMod val="65000"/>
                  </a:schemeClr>
                </a:solidFill>
                <a:effectLst/>
              </a:rPr>
              <a:t>’ </a:t>
            </a:r>
            <a:r>
              <a:rPr lang="en-SG" sz="1400" b="0" i="0" dirty="0">
                <a:effectLst/>
              </a:rPr>
              <a:t>=&gt;</a:t>
            </a:r>
            <a:r>
              <a:rPr lang="en-SG" sz="1400" b="0" i="0" dirty="0">
                <a:solidFill>
                  <a:schemeClr val="bg1">
                    <a:lumMod val="65000"/>
                  </a:schemeClr>
                </a:solidFill>
                <a:effectLst/>
              </a:rPr>
              <a:t> ‘link’</a:t>
            </a:r>
            <a:r>
              <a:rPr lang="en-SG" sz="1400" b="0" i="0" dirty="0">
                <a:effectLst/>
              </a:rPr>
              <a:t>: verification purposes</a:t>
            </a:r>
            <a:br>
              <a:rPr lang="en-US" sz="1400" b="0" i="0" u="none" strike="noStrike" dirty="0">
                <a:solidFill>
                  <a:srgbClr val="444444"/>
                </a:solidFill>
                <a:effectLst/>
              </a:rPr>
            </a:br>
            <a:r>
              <a:rPr lang="en-US" sz="1400" dirty="0">
                <a:solidFill>
                  <a:srgbClr val="FF0000"/>
                </a:solidFill>
              </a:rPr>
              <a:t>‘</a:t>
            </a:r>
            <a:r>
              <a:rPr lang="en-US" sz="1400" dirty="0" err="1">
                <a:solidFill>
                  <a:srgbClr val="FF0000"/>
                </a:solidFill>
              </a:rPr>
              <a:t>updatedAt</a:t>
            </a:r>
            <a:r>
              <a:rPr lang="en-US" sz="1400" b="0" i="0" u="none" strike="noStrike" dirty="0">
                <a:solidFill>
                  <a:srgbClr val="FF0000"/>
                </a:solidFill>
                <a:effectLst/>
              </a:rPr>
              <a:t>’ </a:t>
            </a:r>
            <a:r>
              <a:rPr lang="en-US" sz="1400" b="0" i="0" u="none" strike="noStrike" dirty="0">
                <a:effectLst/>
              </a:rPr>
              <a:t>=&gt;</a:t>
            </a:r>
            <a:r>
              <a:rPr lang="en-US" sz="1400" b="0" i="0" u="none" strike="noStrike" dirty="0">
                <a:solidFill>
                  <a:srgbClr val="FF0000"/>
                </a:solidFill>
                <a:effectLst/>
              </a:rPr>
              <a:t> ‘</a:t>
            </a:r>
            <a:r>
              <a:rPr lang="en-US" sz="1400" b="0" i="0" u="none" strike="noStrike" dirty="0" err="1">
                <a:solidFill>
                  <a:srgbClr val="FF0000"/>
                </a:solidFill>
                <a:effectLst/>
              </a:rPr>
              <a:t>comment_date</a:t>
            </a:r>
            <a:r>
              <a:rPr lang="en-US" sz="1400" b="0" i="0" u="none" strike="noStrike" dirty="0">
                <a:solidFill>
                  <a:srgbClr val="FF0000"/>
                </a:solidFill>
                <a:effectLst/>
              </a:rPr>
              <a:t>’</a:t>
            </a:r>
            <a:r>
              <a:rPr lang="en-US" sz="1400" b="0" i="0" u="none" strike="noStrike" dirty="0">
                <a:solidFill>
                  <a:srgbClr val="444444"/>
                </a:solidFill>
                <a:effectLst/>
              </a:rPr>
              <a:t>: plot relationships vs time</a:t>
            </a:r>
            <a:br>
              <a:rPr lang="en-US" sz="1400" b="0" i="0" u="none" strike="noStrike" dirty="0">
                <a:solidFill>
                  <a:srgbClr val="444444"/>
                </a:solidFill>
                <a:effectLst/>
              </a:rPr>
            </a:br>
            <a:r>
              <a:rPr lang="en-US" sz="1400" b="0" i="0" u="none" strike="noStrike" dirty="0">
                <a:solidFill>
                  <a:srgbClr val="FF0000"/>
                </a:solidFill>
                <a:effectLst/>
              </a:rPr>
              <a:t>‘</a:t>
            </a:r>
            <a:r>
              <a:rPr lang="en-US" sz="1400" b="0" i="0" u="none" strike="noStrike" dirty="0" err="1">
                <a:solidFill>
                  <a:srgbClr val="FF0000"/>
                </a:solidFill>
                <a:effectLst/>
              </a:rPr>
              <a:t>textDisplay</a:t>
            </a:r>
            <a:r>
              <a:rPr lang="en-US" sz="1400" b="0" i="0" u="none" strike="noStrike" dirty="0">
                <a:solidFill>
                  <a:srgbClr val="FF0000"/>
                </a:solidFill>
                <a:effectLst/>
              </a:rPr>
              <a:t>’ </a:t>
            </a:r>
            <a:r>
              <a:rPr lang="en-US" sz="1400" b="0" i="0" u="none" strike="noStrike" dirty="0">
                <a:effectLst/>
              </a:rPr>
              <a:t>=&gt;</a:t>
            </a:r>
            <a:r>
              <a:rPr lang="en-US" sz="1400" b="0" i="0" u="none" strike="noStrike" dirty="0">
                <a:solidFill>
                  <a:srgbClr val="FF0000"/>
                </a:solidFill>
                <a:effectLst/>
              </a:rPr>
              <a:t> ‘body’</a:t>
            </a:r>
            <a:r>
              <a:rPr lang="en-US" sz="1400" b="0" i="0" u="none" strike="noStrike" dirty="0">
                <a:solidFill>
                  <a:srgbClr val="444444"/>
                </a:solidFill>
                <a:effectLst/>
              </a:rPr>
              <a:t>: derive sentiments</a:t>
            </a:r>
            <a:br>
              <a:rPr lang="en-US" sz="1400" b="0" i="0" u="none" strike="noStrike" dirty="0">
                <a:solidFill>
                  <a:srgbClr val="444444"/>
                </a:solidFill>
                <a:effectLst/>
              </a:rPr>
            </a:br>
            <a:r>
              <a:rPr lang="en-US" sz="1400" b="0" i="0" u="none" strike="noStrike" dirty="0">
                <a:solidFill>
                  <a:srgbClr val="FFC000"/>
                </a:solidFill>
                <a:effectLst/>
              </a:rPr>
              <a:t>‘</a:t>
            </a:r>
            <a:r>
              <a:rPr lang="en-US" sz="1400" b="0" i="0" u="none" strike="noStrike" dirty="0" err="1">
                <a:solidFill>
                  <a:srgbClr val="FFC000"/>
                </a:solidFill>
                <a:effectLst/>
              </a:rPr>
              <a:t>likeCount</a:t>
            </a:r>
            <a:r>
              <a:rPr lang="en-US" sz="1400" b="0" i="0" u="none" strike="noStrike" dirty="0">
                <a:solidFill>
                  <a:srgbClr val="FFC000"/>
                </a:solidFill>
                <a:effectLst/>
              </a:rPr>
              <a:t>’ </a:t>
            </a:r>
            <a:r>
              <a:rPr lang="en-US" sz="1400" b="0" i="0" u="none" strike="noStrike" dirty="0">
                <a:effectLst/>
              </a:rPr>
              <a:t>=&gt;</a:t>
            </a:r>
            <a:r>
              <a:rPr lang="en-US" sz="1400" b="0" i="0" u="none" strike="noStrike" dirty="0">
                <a:solidFill>
                  <a:srgbClr val="FFC000"/>
                </a:solidFill>
                <a:effectLst/>
              </a:rPr>
              <a:t> ‘</a:t>
            </a:r>
            <a:r>
              <a:rPr lang="en-US" sz="1400" b="0" i="0" u="none" strike="noStrike" dirty="0" err="1">
                <a:solidFill>
                  <a:srgbClr val="FFC000"/>
                </a:solidFill>
                <a:effectLst/>
              </a:rPr>
              <a:t>like_count</a:t>
            </a:r>
            <a:r>
              <a:rPr lang="en-US" sz="1400" b="0" i="0" u="none" strike="noStrike" dirty="0">
                <a:solidFill>
                  <a:srgbClr val="FFC000"/>
                </a:solidFill>
                <a:effectLst/>
              </a:rPr>
              <a:t>’</a:t>
            </a:r>
            <a:r>
              <a:rPr lang="en-US" sz="1400" b="0" i="0" u="none" strike="noStrike" dirty="0">
                <a:solidFill>
                  <a:srgbClr val="444444"/>
                </a:solidFill>
                <a:effectLst/>
              </a:rPr>
              <a:t>: number of likes, plot popularity of comment vs comment content </a:t>
            </a:r>
          </a:p>
          <a:p>
            <a:pPr rtl="0">
              <a:spcBef>
                <a:spcPts val="1200"/>
              </a:spcBef>
              <a:spcAft>
                <a:spcPts val="0"/>
              </a:spcAft>
            </a:pPr>
            <a:r>
              <a:rPr lang="en-US" sz="1400" b="1" i="0" u="none" strike="noStrike" dirty="0">
                <a:solidFill>
                  <a:srgbClr val="444444"/>
                </a:solidFill>
                <a:effectLst/>
              </a:rPr>
              <a:t>Strengths: </a:t>
            </a:r>
            <a:br>
              <a:rPr lang="en-US" sz="1400" b="0" i="0" u="none" strike="noStrike" dirty="0">
                <a:solidFill>
                  <a:srgbClr val="444444"/>
                </a:solidFill>
                <a:effectLst/>
              </a:rPr>
            </a:br>
            <a:r>
              <a:rPr lang="en-US" sz="1400" b="0" i="0" u="none" strike="noStrike" dirty="0">
                <a:solidFill>
                  <a:srgbClr val="444444"/>
                </a:solidFill>
                <a:effectLst/>
              </a:rPr>
              <a:t>1) Although comments are text-based, these comments are in response to purely audio-visual content, affecting comments in a different way</a:t>
            </a:r>
            <a:br>
              <a:rPr lang="en-US" sz="1400" b="0" i="0" u="none" strike="noStrike" dirty="0">
                <a:solidFill>
                  <a:srgbClr val="444444"/>
                </a:solidFill>
                <a:effectLst/>
              </a:rPr>
            </a:br>
            <a:r>
              <a:rPr lang="en-US" sz="1400" b="0" i="0" u="none" strike="noStrike" dirty="0">
                <a:solidFill>
                  <a:srgbClr val="444444"/>
                </a:solidFill>
                <a:effectLst/>
              </a:rPr>
              <a:t>2) Less moderation, allowing more diverse and extreme/heterogenous opinions</a:t>
            </a:r>
          </a:p>
          <a:p>
            <a:pPr rtl="0">
              <a:spcBef>
                <a:spcPts val="1200"/>
              </a:spcBef>
              <a:spcAft>
                <a:spcPts val="0"/>
              </a:spcAft>
            </a:pPr>
            <a:r>
              <a:rPr lang="en-US" sz="1400" b="1" i="0" u="none" strike="noStrike" dirty="0">
                <a:solidFill>
                  <a:srgbClr val="444444"/>
                </a:solidFill>
                <a:effectLst/>
              </a:rPr>
              <a:t>Limitations:</a:t>
            </a:r>
            <a:br>
              <a:rPr lang="en-US" sz="1400" b="0" i="0" u="none" strike="noStrike" dirty="0">
                <a:solidFill>
                  <a:srgbClr val="444444"/>
                </a:solidFill>
                <a:effectLst/>
              </a:rPr>
            </a:br>
            <a:r>
              <a:rPr lang="en-US" sz="1400" b="0" i="0" u="none" strike="noStrike" dirty="0">
                <a:solidFill>
                  <a:srgbClr val="444444"/>
                </a:solidFill>
                <a:effectLst/>
              </a:rPr>
              <a:t>1) </a:t>
            </a:r>
            <a:r>
              <a:rPr lang="en-US" sz="1400" dirty="0">
                <a:solidFill>
                  <a:srgbClr val="444444"/>
                </a:solidFill>
              </a:rPr>
              <a:t>Youtube is a Google service, thus requires authorization and verification via Google accounts before posting any comments, as opposed to Reddit not requiring actual verification despite the “Email” field. This might mean expressions and opinions are more candid and filtered.</a:t>
            </a:r>
            <a:endParaRPr lang="en-SG" sz="1400" dirty="0"/>
          </a:p>
        </p:txBody>
      </p:sp>
      <p:sp>
        <p:nvSpPr>
          <p:cNvPr id="2" name="Oval 1">
            <a:extLst>
              <a:ext uri="{FF2B5EF4-FFF2-40B4-BE49-F238E27FC236}">
                <a16:creationId xmlns:a16="http://schemas.microsoft.com/office/drawing/2014/main" id="{032EDDE6-95D8-2618-5AD8-5A41C0A98734}"/>
              </a:ext>
            </a:extLst>
          </p:cNvPr>
          <p:cNvSpPr/>
          <p:nvPr/>
        </p:nvSpPr>
        <p:spPr>
          <a:xfrm>
            <a:off x="524933" y="541867"/>
            <a:ext cx="117475" cy="101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id="{68FC3E66-0BED-D977-C949-CDD0B72423B8}"/>
              </a:ext>
            </a:extLst>
          </p:cNvPr>
          <p:cNvSpPr/>
          <p:nvPr/>
        </p:nvSpPr>
        <p:spPr>
          <a:xfrm>
            <a:off x="1524528" y="541867"/>
            <a:ext cx="117475" cy="1016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FFC000"/>
              </a:solidFill>
            </a:endParaRPr>
          </a:p>
        </p:txBody>
      </p:sp>
      <p:sp>
        <p:nvSpPr>
          <p:cNvPr id="6" name="TextBox 5">
            <a:extLst>
              <a:ext uri="{FF2B5EF4-FFF2-40B4-BE49-F238E27FC236}">
                <a16:creationId xmlns:a16="http://schemas.microsoft.com/office/drawing/2014/main" id="{5019A26C-6A99-B0D6-5425-E300F932F5A5}"/>
              </a:ext>
            </a:extLst>
          </p:cNvPr>
          <p:cNvSpPr txBox="1"/>
          <p:nvPr/>
        </p:nvSpPr>
        <p:spPr>
          <a:xfrm>
            <a:off x="613039" y="454167"/>
            <a:ext cx="940858" cy="276999"/>
          </a:xfrm>
          <a:prstGeom prst="rect">
            <a:avLst/>
          </a:prstGeom>
          <a:noFill/>
        </p:spPr>
        <p:txBody>
          <a:bodyPr wrap="square" rtlCol="0">
            <a:spAutoFit/>
          </a:bodyPr>
          <a:lstStyle/>
          <a:p>
            <a:r>
              <a:rPr lang="en-US" sz="1200" dirty="0"/>
              <a:t>Agenda</a:t>
            </a:r>
            <a:endParaRPr lang="en-SG" sz="1200" dirty="0"/>
          </a:p>
        </p:txBody>
      </p:sp>
      <p:sp>
        <p:nvSpPr>
          <p:cNvPr id="7" name="TextBox 6">
            <a:extLst>
              <a:ext uri="{FF2B5EF4-FFF2-40B4-BE49-F238E27FC236}">
                <a16:creationId xmlns:a16="http://schemas.microsoft.com/office/drawing/2014/main" id="{BFEC1F45-8203-3BE5-5A2F-506248D17FE0}"/>
              </a:ext>
            </a:extLst>
          </p:cNvPr>
          <p:cNvSpPr txBox="1"/>
          <p:nvPr/>
        </p:nvSpPr>
        <p:spPr>
          <a:xfrm>
            <a:off x="1642003" y="454167"/>
            <a:ext cx="940858" cy="276999"/>
          </a:xfrm>
          <a:prstGeom prst="rect">
            <a:avLst/>
          </a:prstGeom>
          <a:noFill/>
        </p:spPr>
        <p:txBody>
          <a:bodyPr wrap="square" rtlCol="0">
            <a:spAutoFit/>
          </a:bodyPr>
          <a:lstStyle/>
          <a:p>
            <a:r>
              <a:rPr lang="en-US" sz="1200" dirty="0"/>
              <a:t>Bonus</a:t>
            </a:r>
            <a:endParaRPr lang="en-SG" sz="1200" dirty="0"/>
          </a:p>
        </p:txBody>
      </p:sp>
    </p:spTree>
    <p:extLst>
      <p:ext uri="{BB962C8B-B14F-4D97-AF65-F5344CB8AC3E}">
        <p14:creationId xmlns:p14="http://schemas.microsoft.com/office/powerpoint/2010/main" val="3955414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4" name="TextBox 3">
            <a:extLst>
              <a:ext uri="{FF2B5EF4-FFF2-40B4-BE49-F238E27FC236}">
                <a16:creationId xmlns:a16="http://schemas.microsoft.com/office/drawing/2014/main" id="{30B113D1-255B-4701-0F64-7552A598C0C8}"/>
              </a:ext>
            </a:extLst>
          </p:cNvPr>
          <p:cNvSpPr txBox="1"/>
          <p:nvPr/>
        </p:nvSpPr>
        <p:spPr>
          <a:xfrm>
            <a:off x="986364" y="1175469"/>
            <a:ext cx="10480212" cy="738664"/>
          </a:xfrm>
          <a:prstGeom prst="rect">
            <a:avLst/>
          </a:prstGeom>
          <a:noFill/>
        </p:spPr>
        <p:txBody>
          <a:bodyPr wrap="square">
            <a:spAutoFit/>
          </a:bodyPr>
          <a:lstStyle/>
          <a:p>
            <a:pPr marL="285750" indent="-285750">
              <a:buFont typeface="Arial" panose="020B0604020202020204" pitchFamily="34" charset="0"/>
              <a:buChar char="•"/>
            </a:pPr>
            <a:r>
              <a:rPr lang="en-US" sz="1400" dirty="0"/>
              <a:t>21 June 2020: </a:t>
            </a:r>
          </a:p>
          <a:p>
            <a:pPr marL="742950" lvl="1" indent="-285750">
              <a:buFont typeface="Arial" panose="020B0604020202020204" pitchFamily="34" charset="0"/>
              <a:buChar char="•"/>
            </a:pPr>
            <a:r>
              <a:rPr lang="en-US" sz="1400" dirty="0">
                <a:hlinkClick r:id="rId3" action="ppaction://hlinkfile"/>
              </a:rPr>
              <a:t>Who Is Responsible For Climate Change? – Who Needs To Fix It? </a:t>
            </a:r>
            <a:r>
              <a:rPr lang="en-US" sz="1400" dirty="0"/>
              <a:t>(</a:t>
            </a:r>
            <a:r>
              <a:rPr lang="en-US" sz="1400" dirty="0" err="1"/>
              <a:t>Kurzgesagt</a:t>
            </a:r>
            <a:r>
              <a:rPr lang="en-US" sz="1400" dirty="0"/>
              <a:t> – In a Nutshell)</a:t>
            </a:r>
          </a:p>
          <a:p>
            <a:pPr lvl="1"/>
            <a:endParaRPr lang="en-US" sz="1400" dirty="0"/>
          </a:p>
        </p:txBody>
      </p:sp>
      <p:graphicFrame>
        <p:nvGraphicFramePr>
          <p:cNvPr id="3" name="Table 6">
            <a:extLst>
              <a:ext uri="{FF2B5EF4-FFF2-40B4-BE49-F238E27FC236}">
                <a16:creationId xmlns:a16="http://schemas.microsoft.com/office/drawing/2014/main" id="{9496D04B-6F4F-373B-441D-75F4002984BF}"/>
              </a:ext>
            </a:extLst>
          </p:cNvPr>
          <p:cNvGraphicFramePr>
            <a:graphicFrameLocks noGrp="1"/>
          </p:cNvGraphicFramePr>
          <p:nvPr>
            <p:extLst>
              <p:ext uri="{D42A27DB-BD31-4B8C-83A1-F6EECF244321}">
                <p14:modId xmlns:p14="http://schemas.microsoft.com/office/powerpoint/2010/main" val="290671478"/>
              </p:ext>
            </p:extLst>
          </p:nvPr>
        </p:nvGraphicFramePr>
        <p:xfrm>
          <a:off x="570519" y="1704940"/>
          <a:ext cx="11050957" cy="4465835"/>
        </p:xfrm>
        <a:graphic>
          <a:graphicData uri="http://schemas.openxmlformats.org/drawingml/2006/table">
            <a:tbl>
              <a:tblPr firstRow="1" bandRow="1">
                <a:tableStyleId>{5C22544A-7EE6-4342-B048-85BDC9FD1C3A}</a:tableStyleId>
              </a:tblPr>
              <a:tblGrid>
                <a:gridCol w="1545336">
                  <a:extLst>
                    <a:ext uri="{9D8B030D-6E8A-4147-A177-3AD203B41FA5}">
                      <a16:colId xmlns:a16="http://schemas.microsoft.com/office/drawing/2014/main" val="3488452871"/>
                    </a:ext>
                  </a:extLst>
                </a:gridCol>
                <a:gridCol w="4595841">
                  <a:extLst>
                    <a:ext uri="{9D8B030D-6E8A-4147-A177-3AD203B41FA5}">
                      <a16:colId xmlns:a16="http://schemas.microsoft.com/office/drawing/2014/main" val="1837970255"/>
                    </a:ext>
                  </a:extLst>
                </a:gridCol>
                <a:gridCol w="813816">
                  <a:extLst>
                    <a:ext uri="{9D8B030D-6E8A-4147-A177-3AD203B41FA5}">
                      <a16:colId xmlns:a16="http://schemas.microsoft.com/office/drawing/2014/main" val="3685792243"/>
                    </a:ext>
                  </a:extLst>
                </a:gridCol>
                <a:gridCol w="4095964">
                  <a:extLst>
                    <a:ext uri="{9D8B030D-6E8A-4147-A177-3AD203B41FA5}">
                      <a16:colId xmlns:a16="http://schemas.microsoft.com/office/drawing/2014/main" val="2499716339"/>
                    </a:ext>
                  </a:extLst>
                </a:gridCol>
              </a:tblGrid>
              <a:tr h="320555">
                <a:tc>
                  <a:txBody>
                    <a:bodyPr/>
                    <a:lstStyle/>
                    <a:p>
                      <a:pPr algn="ctr"/>
                      <a:r>
                        <a:rPr lang="en-US" sz="1400" dirty="0" err="1"/>
                        <a:t>Comment_date</a:t>
                      </a:r>
                      <a:endParaRPr lang="en-SG" sz="1400" dirty="0"/>
                    </a:p>
                  </a:txBody>
                  <a:tcPr anchor="ctr"/>
                </a:tc>
                <a:tc>
                  <a:txBody>
                    <a:bodyPr/>
                    <a:lstStyle/>
                    <a:p>
                      <a:pPr algn="ctr"/>
                      <a:r>
                        <a:rPr lang="en-US" sz="1400" dirty="0"/>
                        <a:t>Comment</a:t>
                      </a:r>
                      <a:endParaRPr lang="en-SG" sz="1400" dirty="0"/>
                    </a:p>
                  </a:txBody>
                  <a:tcPr anchor="ctr"/>
                </a:tc>
                <a:tc>
                  <a:txBody>
                    <a:bodyPr/>
                    <a:lstStyle/>
                    <a:p>
                      <a:pPr algn="ctr"/>
                      <a:r>
                        <a:rPr lang="en-US" sz="1400" dirty="0"/>
                        <a:t>Likes</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654001">
                <a:tc>
                  <a:txBody>
                    <a:bodyPr/>
                    <a:lstStyle/>
                    <a:p>
                      <a:pPr algn="ctr"/>
                      <a:r>
                        <a:rPr lang="en-SG" sz="1400" b="0" i="0" kern="1200" dirty="0">
                          <a:solidFill>
                            <a:schemeClr val="dk1"/>
                          </a:solidFill>
                          <a:effectLst/>
                          <a:latin typeface="+mn-lt"/>
                          <a:ea typeface="+mn-ea"/>
                          <a:cs typeface="+mn-cs"/>
                        </a:rPr>
                        <a:t>2020-06-21</a:t>
                      </a:r>
                      <a:endParaRPr lang="en-SG" sz="1400" dirty="0"/>
                    </a:p>
                  </a:txBody>
                  <a:tcPr anchor="ctr"/>
                </a:tc>
                <a:tc>
                  <a:txBody>
                    <a:bodyPr/>
                    <a:lstStyle/>
                    <a:p>
                      <a:pPr algn="l"/>
                      <a:r>
                        <a:rPr lang="en-US" sz="1400" dirty="0"/>
                        <a:t>Nuclear is less expensive compared to a large amount of solar and wind as those don’t produce as much energy and are unreliable.</a:t>
                      </a:r>
                    </a:p>
                    <a:p>
                      <a:pPr algn="l"/>
                      <a:endParaRPr lang="en-US" sz="1400" dirty="0"/>
                    </a:p>
                    <a:p>
                      <a:pPr algn="l"/>
                      <a:r>
                        <a:rPr lang="en-US" sz="1400" dirty="0"/>
                        <a:t>Hydro can only be placed where there is water while it’s renewable and produces a lot of power, Green and reliable you can’t usually power most of your country with hydro unless I you have a lot of waterways you do that by having a lot of land or just being by a bunch or having the biggest waterfall in your borders Nuclear is much more cheap if you look at the math because Green Solar and wind don’t produce enough so you have to build a lot of them while nuclear as long as you can fit it if you have a small country maybe 1 or 2 nuclear plants are necessary if you live in a country like the U.S maybe 183 are necessary and nuclear waste can be reused and somewhere in Finland they are making permanent storage for nuclear waste the only problem is to make a warning sign that will out live us</a:t>
                      </a:r>
                    </a:p>
                    <a:p>
                      <a:pPr algn="l"/>
                      <a:endParaRPr lang="en-SG" sz="1400" dirty="0"/>
                    </a:p>
                  </a:txBody>
                  <a:tcPr anchor="ctr"/>
                </a:tc>
                <a:tc>
                  <a:txBody>
                    <a:bodyPr/>
                    <a:lstStyle/>
                    <a:p>
                      <a:pPr algn="ctr"/>
                      <a:r>
                        <a:rPr lang="en-US" sz="1400" dirty="0"/>
                        <a:t>0</a:t>
                      </a:r>
                      <a:endParaRPr lang="en-SG"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a:t>Nuclear Energy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a:t>Pros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Comparatively cheaper than generating a large amount of energy from solar and wind sources, which are less reliable. </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Cost-effective due to its efficient energy production, making it a viable option for smaller countries with limited space or larger countries needing multiple plants.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Reusable, and efforts are being made to create permanent storage solutions in places like Finland</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A challenge in nuclear waste management is creating a warning system that will remain effective for a long time.</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Hydroelectric power is renewable and efficient, but depends on the presence of waterways and water sources, making it challenging for widespread use. </a:t>
                      </a:r>
                    </a:p>
                  </a:txBody>
                  <a:tcPr anchor="ctr"/>
                </a:tc>
                <a:extLst>
                  <a:ext uri="{0D108BD9-81ED-4DB2-BD59-A6C34878D82A}">
                    <a16:rowId xmlns:a16="http://schemas.microsoft.com/office/drawing/2014/main" val="919231440"/>
                  </a:ext>
                </a:extLst>
              </a:tr>
            </a:tbl>
          </a:graphicData>
        </a:graphic>
      </p:graphicFrame>
    </p:spTree>
    <p:extLst>
      <p:ext uri="{BB962C8B-B14F-4D97-AF65-F5344CB8AC3E}">
        <p14:creationId xmlns:p14="http://schemas.microsoft.com/office/powerpoint/2010/main" val="155081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4" name="TextBox 3">
            <a:extLst>
              <a:ext uri="{FF2B5EF4-FFF2-40B4-BE49-F238E27FC236}">
                <a16:creationId xmlns:a16="http://schemas.microsoft.com/office/drawing/2014/main" id="{30B113D1-255B-4701-0F64-7552A598C0C8}"/>
              </a:ext>
            </a:extLst>
          </p:cNvPr>
          <p:cNvSpPr txBox="1"/>
          <p:nvPr/>
        </p:nvSpPr>
        <p:spPr>
          <a:xfrm>
            <a:off x="986364" y="1175469"/>
            <a:ext cx="10480212" cy="3539430"/>
          </a:xfrm>
          <a:prstGeom prst="rect">
            <a:avLst/>
          </a:prstGeom>
          <a:noFill/>
        </p:spPr>
        <p:txBody>
          <a:bodyPr wrap="square">
            <a:spAutoFit/>
          </a:bodyPr>
          <a:lstStyle/>
          <a:p>
            <a:pPr marL="285750" indent="-285750">
              <a:buFont typeface="Arial" panose="020B0604020202020204" pitchFamily="34" charset="0"/>
              <a:buChar char="•"/>
            </a:pPr>
            <a:r>
              <a:rPr lang="en-US" sz="1400" dirty="0"/>
              <a:t>29 September 2020: </a:t>
            </a:r>
          </a:p>
          <a:p>
            <a:pPr marL="742950" lvl="1" indent="-285750">
              <a:buFont typeface="Arial" panose="020B0604020202020204" pitchFamily="34" charset="0"/>
              <a:buChar char="•"/>
            </a:pPr>
            <a:r>
              <a:rPr lang="en-US" sz="1400" dirty="0">
                <a:hlinkClick r:id="rId3" action="ppaction://hlinkfile"/>
              </a:rPr>
              <a:t>Donald Trump and Joe Biden on California wildfires, climate change policies </a:t>
            </a:r>
            <a:r>
              <a:rPr lang="en-US" sz="1400" dirty="0"/>
              <a:t>(CNBC Television)</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hlinkClick r:id="rId4" action="ppaction://hlinkfile"/>
              </a:rPr>
              <a:t>Can We Terraform the Sahara to Stop Climate Change? </a:t>
            </a:r>
            <a:r>
              <a:rPr lang="en-US" sz="1400" dirty="0"/>
              <a:t>(Real Engineering)</a:t>
            </a:r>
          </a:p>
        </p:txBody>
      </p:sp>
      <p:graphicFrame>
        <p:nvGraphicFramePr>
          <p:cNvPr id="3" name="Table 6">
            <a:extLst>
              <a:ext uri="{FF2B5EF4-FFF2-40B4-BE49-F238E27FC236}">
                <a16:creationId xmlns:a16="http://schemas.microsoft.com/office/drawing/2014/main" id="{9496D04B-6F4F-373B-441D-75F4002984BF}"/>
              </a:ext>
            </a:extLst>
          </p:cNvPr>
          <p:cNvGraphicFramePr>
            <a:graphicFrameLocks noGrp="1"/>
          </p:cNvGraphicFramePr>
          <p:nvPr>
            <p:extLst>
              <p:ext uri="{D42A27DB-BD31-4B8C-83A1-F6EECF244321}">
                <p14:modId xmlns:p14="http://schemas.microsoft.com/office/powerpoint/2010/main" val="1874998375"/>
              </p:ext>
            </p:extLst>
          </p:nvPr>
        </p:nvGraphicFramePr>
        <p:xfrm>
          <a:off x="570519" y="1878786"/>
          <a:ext cx="11050957" cy="2132796"/>
        </p:xfrm>
        <a:graphic>
          <a:graphicData uri="http://schemas.openxmlformats.org/drawingml/2006/table">
            <a:tbl>
              <a:tblPr firstRow="1" bandRow="1">
                <a:tableStyleId>{5C22544A-7EE6-4342-B048-85BDC9FD1C3A}</a:tableStyleId>
              </a:tblPr>
              <a:tblGrid>
                <a:gridCol w="1545336">
                  <a:extLst>
                    <a:ext uri="{9D8B030D-6E8A-4147-A177-3AD203B41FA5}">
                      <a16:colId xmlns:a16="http://schemas.microsoft.com/office/drawing/2014/main" val="3488452871"/>
                    </a:ext>
                  </a:extLst>
                </a:gridCol>
                <a:gridCol w="5665689">
                  <a:extLst>
                    <a:ext uri="{9D8B030D-6E8A-4147-A177-3AD203B41FA5}">
                      <a16:colId xmlns:a16="http://schemas.microsoft.com/office/drawing/2014/main" val="1837970255"/>
                    </a:ext>
                  </a:extLst>
                </a:gridCol>
                <a:gridCol w="722376">
                  <a:extLst>
                    <a:ext uri="{9D8B030D-6E8A-4147-A177-3AD203B41FA5}">
                      <a16:colId xmlns:a16="http://schemas.microsoft.com/office/drawing/2014/main" val="3685792243"/>
                    </a:ext>
                  </a:extLst>
                </a:gridCol>
                <a:gridCol w="3117556">
                  <a:extLst>
                    <a:ext uri="{9D8B030D-6E8A-4147-A177-3AD203B41FA5}">
                      <a16:colId xmlns:a16="http://schemas.microsoft.com/office/drawing/2014/main" val="2499716339"/>
                    </a:ext>
                  </a:extLst>
                </a:gridCol>
              </a:tblGrid>
              <a:tr h="320555">
                <a:tc>
                  <a:txBody>
                    <a:bodyPr/>
                    <a:lstStyle/>
                    <a:p>
                      <a:pPr algn="ctr"/>
                      <a:r>
                        <a:rPr lang="en-US" sz="1400" dirty="0" err="1"/>
                        <a:t>Comment_date</a:t>
                      </a:r>
                      <a:endParaRPr lang="en-SG" sz="1400" dirty="0"/>
                    </a:p>
                  </a:txBody>
                  <a:tcPr anchor="ctr"/>
                </a:tc>
                <a:tc>
                  <a:txBody>
                    <a:bodyPr/>
                    <a:lstStyle/>
                    <a:p>
                      <a:pPr algn="ctr"/>
                      <a:r>
                        <a:rPr lang="en-US" sz="1400" dirty="0"/>
                        <a:t>Comment</a:t>
                      </a:r>
                      <a:endParaRPr lang="en-SG" sz="1400" dirty="0"/>
                    </a:p>
                  </a:txBody>
                  <a:tcPr anchor="ctr"/>
                </a:tc>
                <a:tc>
                  <a:txBody>
                    <a:bodyPr/>
                    <a:lstStyle/>
                    <a:p>
                      <a:pPr algn="ctr"/>
                      <a:r>
                        <a:rPr lang="en-US" sz="1400" dirty="0"/>
                        <a:t>Likes</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654001">
                <a:tc>
                  <a:txBody>
                    <a:bodyPr/>
                    <a:lstStyle/>
                    <a:p>
                      <a:pPr algn="ctr"/>
                      <a:r>
                        <a:rPr lang="en-SG" sz="1400" b="0" i="0" kern="1200" dirty="0">
                          <a:solidFill>
                            <a:schemeClr val="dk1"/>
                          </a:solidFill>
                          <a:effectLst/>
                          <a:latin typeface="+mn-lt"/>
                          <a:ea typeface="+mn-ea"/>
                          <a:cs typeface="+mn-cs"/>
                        </a:rPr>
                        <a:t>2020-09-30</a:t>
                      </a:r>
                      <a:endParaRPr lang="en-SG" sz="1400" dirty="0"/>
                    </a:p>
                  </a:txBody>
                  <a:tcPr anchor="ctr"/>
                </a:tc>
                <a:tc>
                  <a:txBody>
                    <a:bodyPr/>
                    <a:lstStyle/>
                    <a:p>
                      <a:pPr algn="l"/>
                      <a:r>
                        <a:rPr lang="en-US" sz="1400" dirty="0"/>
                        <a:t>“It’s a great project called the </a:t>
                      </a:r>
                      <a:r>
                        <a:rPr lang="en-US" sz="1400" dirty="0" err="1"/>
                        <a:t>BILLion</a:t>
                      </a:r>
                      <a:r>
                        <a:rPr lang="en-US" sz="1400" dirty="0"/>
                        <a:t> tree project, we’re planting a </a:t>
                      </a:r>
                      <a:r>
                        <a:rPr lang="en-US" sz="1400" dirty="0" err="1"/>
                        <a:t>BILLion</a:t>
                      </a:r>
                      <a:r>
                        <a:rPr lang="en-US" sz="1400" dirty="0"/>
                        <a:t> trees.” </a:t>
                      </a:r>
                    </a:p>
                    <a:p>
                      <a:pPr algn="l"/>
                      <a:r>
                        <a:rPr lang="en-US" sz="1400" dirty="0"/>
                        <a:t>Okay </a:t>
                      </a:r>
                      <a:r>
                        <a:rPr lang="en-US" sz="1400" dirty="0" err="1"/>
                        <a:t>ya</a:t>
                      </a:r>
                      <a:r>
                        <a:rPr lang="en-US" sz="1400" dirty="0"/>
                        <a:t> that’s going to help all my friends and family members whose homes have burned down, planting more trees that aren’t going to be maintained...</a:t>
                      </a:r>
                      <a:endParaRPr lang="en-SG" sz="1400" dirty="0"/>
                    </a:p>
                  </a:txBody>
                  <a:tcPr anchor="ctr"/>
                </a:tc>
                <a:tc>
                  <a:txBody>
                    <a:bodyPr/>
                    <a:lstStyle/>
                    <a:p>
                      <a:pPr algn="ctr"/>
                      <a:r>
                        <a:rPr lang="en-US" sz="1400" dirty="0"/>
                        <a:t>46</a:t>
                      </a:r>
                      <a:endParaRPr lang="en-SG" sz="1400" dirty="0"/>
                    </a:p>
                  </a:txBody>
                  <a:tcPr anchor="ctr"/>
                </a:tc>
                <a:tc rowSpan="2">
                  <a:txBody>
                    <a:bodyP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Skeptical about effectiveness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Mocking the purpose of actually planting trees </a:t>
                      </a:r>
                      <a:endParaRPr lang="en-SG" sz="1400" dirty="0"/>
                    </a:p>
                  </a:txBody>
                  <a:tcPr anchor="ctr"/>
                </a:tc>
                <a:extLst>
                  <a:ext uri="{0D108BD9-81ED-4DB2-BD59-A6C34878D82A}">
                    <a16:rowId xmlns:a16="http://schemas.microsoft.com/office/drawing/2014/main" val="919231440"/>
                  </a:ext>
                </a:extLst>
              </a:tr>
              <a:tr h="6540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0" i="0" kern="1200" dirty="0">
                          <a:solidFill>
                            <a:schemeClr val="dk1"/>
                          </a:solidFill>
                          <a:effectLst/>
                          <a:latin typeface="+mn-lt"/>
                          <a:ea typeface="+mn-ea"/>
                          <a:cs typeface="+mn-cs"/>
                        </a:rPr>
                        <a:t>2020-09-30</a:t>
                      </a:r>
                      <a:endParaRPr lang="en-SG" sz="1400" dirty="0"/>
                    </a:p>
                  </a:txBody>
                  <a:tcPr anchor="ctr"/>
                </a:tc>
                <a:tc>
                  <a:txBody>
                    <a:bodyPr/>
                    <a:lstStyle/>
                    <a:p>
                      <a:pPr algn="l"/>
                      <a:r>
                        <a:rPr lang="en-US" sz="1400" dirty="0"/>
                        <a:t>"we have trees, beautiful trees, we want clean air, everyone agrees with us, we plant many trees" - Trump's policy to fight climate change</a:t>
                      </a:r>
                      <a:endParaRPr lang="en-SG" sz="1400" dirty="0"/>
                    </a:p>
                  </a:txBody>
                  <a:tcPr anchor="ctr"/>
                </a:tc>
                <a:tc>
                  <a:txBody>
                    <a:bodyPr/>
                    <a:lstStyle/>
                    <a:p>
                      <a:pPr algn="ctr"/>
                      <a:r>
                        <a:rPr lang="en-US" sz="1400" dirty="0"/>
                        <a:t>153</a:t>
                      </a:r>
                      <a:endParaRPr lang="en-SG" sz="1400" dirty="0"/>
                    </a:p>
                  </a:txBody>
                  <a:tcPr anchor="ctr"/>
                </a:tc>
                <a:tc vMerge="1">
                  <a:txBody>
                    <a:bodyP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SG" sz="1400" dirty="0"/>
                    </a:p>
                  </a:txBody>
                  <a:tcPr anchor="ctr"/>
                </a:tc>
                <a:extLst>
                  <a:ext uri="{0D108BD9-81ED-4DB2-BD59-A6C34878D82A}">
                    <a16:rowId xmlns:a16="http://schemas.microsoft.com/office/drawing/2014/main" val="2162041469"/>
                  </a:ext>
                </a:extLst>
              </a:tr>
            </a:tbl>
          </a:graphicData>
        </a:graphic>
      </p:graphicFrame>
    </p:spTree>
    <p:extLst>
      <p:ext uri="{BB962C8B-B14F-4D97-AF65-F5344CB8AC3E}">
        <p14:creationId xmlns:p14="http://schemas.microsoft.com/office/powerpoint/2010/main" val="40369330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4" name="TextBox 3">
            <a:extLst>
              <a:ext uri="{FF2B5EF4-FFF2-40B4-BE49-F238E27FC236}">
                <a16:creationId xmlns:a16="http://schemas.microsoft.com/office/drawing/2014/main" id="{30B113D1-255B-4701-0F64-7552A598C0C8}"/>
              </a:ext>
            </a:extLst>
          </p:cNvPr>
          <p:cNvSpPr txBox="1"/>
          <p:nvPr/>
        </p:nvSpPr>
        <p:spPr>
          <a:xfrm>
            <a:off x="986364" y="1175469"/>
            <a:ext cx="10480212" cy="307777"/>
          </a:xfrm>
          <a:prstGeom prst="rect">
            <a:avLst/>
          </a:prstGeom>
          <a:noFill/>
        </p:spPr>
        <p:txBody>
          <a:bodyPr wrap="square">
            <a:spAutoFit/>
          </a:bodyPr>
          <a:lstStyle/>
          <a:p>
            <a:pPr marL="285750" indent="-285750">
              <a:buFont typeface="Arial" panose="020B0604020202020204" pitchFamily="34" charset="0"/>
              <a:buChar char="•"/>
            </a:pPr>
            <a:r>
              <a:rPr lang="en-US" sz="1400" dirty="0"/>
              <a:t>22-23 September 2021: </a:t>
            </a:r>
          </a:p>
        </p:txBody>
      </p:sp>
      <p:pic>
        <p:nvPicPr>
          <p:cNvPr id="7" name="Picture 6">
            <a:extLst>
              <a:ext uri="{FF2B5EF4-FFF2-40B4-BE49-F238E27FC236}">
                <a16:creationId xmlns:a16="http://schemas.microsoft.com/office/drawing/2014/main" id="{82A1DE54-5993-58FD-6DC2-6C0CF9031C18}"/>
              </a:ext>
            </a:extLst>
          </p:cNvPr>
          <p:cNvPicPr>
            <a:picLocks noChangeAspect="1"/>
          </p:cNvPicPr>
          <p:nvPr/>
        </p:nvPicPr>
        <p:blipFill>
          <a:blip r:embed="rId3"/>
          <a:stretch>
            <a:fillRect/>
          </a:stretch>
        </p:blipFill>
        <p:spPr>
          <a:xfrm>
            <a:off x="1668206" y="1483246"/>
            <a:ext cx="8855583" cy="5143105"/>
          </a:xfrm>
          <a:prstGeom prst="rect">
            <a:avLst/>
          </a:prstGeom>
        </p:spPr>
      </p:pic>
    </p:spTree>
    <p:extLst>
      <p:ext uri="{BB962C8B-B14F-4D97-AF65-F5344CB8AC3E}">
        <p14:creationId xmlns:p14="http://schemas.microsoft.com/office/powerpoint/2010/main" val="40986100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4" name="TextBox 3">
            <a:extLst>
              <a:ext uri="{FF2B5EF4-FFF2-40B4-BE49-F238E27FC236}">
                <a16:creationId xmlns:a16="http://schemas.microsoft.com/office/drawing/2014/main" id="{30B113D1-255B-4701-0F64-7552A598C0C8}"/>
              </a:ext>
            </a:extLst>
          </p:cNvPr>
          <p:cNvSpPr txBox="1"/>
          <p:nvPr/>
        </p:nvSpPr>
        <p:spPr>
          <a:xfrm>
            <a:off x="986364" y="1175469"/>
            <a:ext cx="10480212" cy="307777"/>
          </a:xfrm>
          <a:prstGeom prst="rect">
            <a:avLst/>
          </a:prstGeom>
          <a:noFill/>
        </p:spPr>
        <p:txBody>
          <a:bodyPr wrap="square">
            <a:spAutoFit/>
          </a:bodyPr>
          <a:lstStyle/>
          <a:p>
            <a:pPr marL="285750" indent="-285750">
              <a:buFont typeface="Arial" panose="020B0604020202020204" pitchFamily="34" charset="0"/>
              <a:buChar char="•"/>
            </a:pPr>
            <a:r>
              <a:rPr lang="en-US" sz="1400" dirty="0"/>
              <a:t>22-23 September 2021: </a:t>
            </a:r>
          </a:p>
        </p:txBody>
      </p:sp>
      <p:pic>
        <p:nvPicPr>
          <p:cNvPr id="3" name="Picture 2">
            <a:extLst>
              <a:ext uri="{FF2B5EF4-FFF2-40B4-BE49-F238E27FC236}">
                <a16:creationId xmlns:a16="http://schemas.microsoft.com/office/drawing/2014/main" id="{D8CCC667-20AD-09F7-1F80-9211121BB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4801"/>
            <a:ext cx="12192000"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5525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4" name="TextBox 3">
            <a:extLst>
              <a:ext uri="{FF2B5EF4-FFF2-40B4-BE49-F238E27FC236}">
                <a16:creationId xmlns:a16="http://schemas.microsoft.com/office/drawing/2014/main" id="{30B113D1-255B-4701-0F64-7552A598C0C8}"/>
              </a:ext>
            </a:extLst>
          </p:cNvPr>
          <p:cNvSpPr txBox="1"/>
          <p:nvPr/>
        </p:nvSpPr>
        <p:spPr>
          <a:xfrm>
            <a:off x="986364" y="1175469"/>
            <a:ext cx="10480212" cy="4832092"/>
          </a:xfrm>
          <a:prstGeom prst="rect">
            <a:avLst/>
          </a:prstGeom>
          <a:noFill/>
        </p:spPr>
        <p:txBody>
          <a:bodyPr wrap="square">
            <a:spAutoFit/>
          </a:bodyPr>
          <a:lstStyle/>
          <a:p>
            <a:pPr marL="285750" indent="-285750">
              <a:buFont typeface="Arial" panose="020B0604020202020204" pitchFamily="34" charset="0"/>
              <a:buChar char="•"/>
            </a:pPr>
            <a:r>
              <a:rPr lang="en-US" sz="1400" dirty="0"/>
              <a:t>22-23 September 2021: </a:t>
            </a:r>
          </a:p>
          <a:p>
            <a:pPr marL="742950" lvl="1" indent="-285750">
              <a:buFont typeface="Arial" panose="020B0604020202020204" pitchFamily="34" charset="0"/>
              <a:buChar char="•"/>
            </a:pPr>
            <a:r>
              <a:rPr lang="en-US" sz="1400" dirty="0">
                <a:hlinkClick r:id="rId3"/>
              </a:rPr>
              <a:t>Can YOU Fix Climate Change? </a:t>
            </a:r>
            <a:r>
              <a:rPr lang="en-US" sz="1400" dirty="0"/>
              <a:t>(</a:t>
            </a:r>
            <a:r>
              <a:rPr lang="en-US" sz="1400" dirty="0" err="1"/>
              <a:t>Kurzgesagt</a:t>
            </a:r>
            <a:r>
              <a:rPr lang="en-US" sz="1400" dirty="0"/>
              <a:t> – In a Nutshell)</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hlinkClick r:id="rId4"/>
              </a:rPr>
              <a:t>Fast Fashion Is Hot Garbage </a:t>
            </a:r>
            <a:r>
              <a:rPr lang="en-US" sz="1400" dirty="0"/>
              <a:t>(Climate Town)</a:t>
            </a:r>
          </a:p>
          <a:p>
            <a:pPr lvl="1"/>
            <a:r>
              <a:rPr lang="en-US" sz="1400" dirty="0">
                <a:hlinkClick r:id="rId5" action="ppaction://hlinkfile"/>
              </a:rPr>
              <a:t>Robert Kennedy Jr. on 'Controversial' Vaccines, Trump, and climate change </a:t>
            </a:r>
            <a:r>
              <a:rPr lang="en-US" sz="1400" dirty="0"/>
              <a:t>(Yahoo Finance)</a:t>
            </a:r>
          </a:p>
        </p:txBody>
      </p:sp>
      <p:graphicFrame>
        <p:nvGraphicFramePr>
          <p:cNvPr id="3" name="Table 6">
            <a:extLst>
              <a:ext uri="{FF2B5EF4-FFF2-40B4-BE49-F238E27FC236}">
                <a16:creationId xmlns:a16="http://schemas.microsoft.com/office/drawing/2014/main" id="{9496D04B-6F4F-373B-441D-75F4002984BF}"/>
              </a:ext>
            </a:extLst>
          </p:cNvPr>
          <p:cNvGraphicFramePr>
            <a:graphicFrameLocks noGrp="1"/>
          </p:cNvGraphicFramePr>
          <p:nvPr>
            <p:extLst>
              <p:ext uri="{D42A27DB-BD31-4B8C-83A1-F6EECF244321}">
                <p14:modId xmlns:p14="http://schemas.microsoft.com/office/powerpoint/2010/main" val="2659533322"/>
              </p:ext>
            </p:extLst>
          </p:nvPr>
        </p:nvGraphicFramePr>
        <p:xfrm>
          <a:off x="570519" y="1738164"/>
          <a:ext cx="11050957" cy="3626316"/>
        </p:xfrm>
        <a:graphic>
          <a:graphicData uri="http://schemas.openxmlformats.org/drawingml/2006/table">
            <a:tbl>
              <a:tblPr firstRow="1" bandRow="1">
                <a:tableStyleId>{5C22544A-7EE6-4342-B048-85BDC9FD1C3A}</a:tableStyleId>
              </a:tblPr>
              <a:tblGrid>
                <a:gridCol w="1545336">
                  <a:extLst>
                    <a:ext uri="{9D8B030D-6E8A-4147-A177-3AD203B41FA5}">
                      <a16:colId xmlns:a16="http://schemas.microsoft.com/office/drawing/2014/main" val="3488452871"/>
                    </a:ext>
                  </a:extLst>
                </a:gridCol>
                <a:gridCol w="6388065">
                  <a:extLst>
                    <a:ext uri="{9D8B030D-6E8A-4147-A177-3AD203B41FA5}">
                      <a16:colId xmlns:a16="http://schemas.microsoft.com/office/drawing/2014/main" val="1837970255"/>
                    </a:ext>
                  </a:extLst>
                </a:gridCol>
                <a:gridCol w="658368">
                  <a:extLst>
                    <a:ext uri="{9D8B030D-6E8A-4147-A177-3AD203B41FA5}">
                      <a16:colId xmlns:a16="http://schemas.microsoft.com/office/drawing/2014/main" val="3685792243"/>
                    </a:ext>
                  </a:extLst>
                </a:gridCol>
                <a:gridCol w="2459188">
                  <a:extLst>
                    <a:ext uri="{9D8B030D-6E8A-4147-A177-3AD203B41FA5}">
                      <a16:colId xmlns:a16="http://schemas.microsoft.com/office/drawing/2014/main" val="2499716339"/>
                    </a:ext>
                  </a:extLst>
                </a:gridCol>
              </a:tblGrid>
              <a:tr h="320555">
                <a:tc>
                  <a:txBody>
                    <a:bodyPr/>
                    <a:lstStyle/>
                    <a:p>
                      <a:pPr algn="ctr"/>
                      <a:r>
                        <a:rPr lang="en-US" sz="1400" dirty="0" err="1"/>
                        <a:t>Comment_date</a:t>
                      </a:r>
                      <a:endParaRPr lang="en-SG" sz="1400" dirty="0"/>
                    </a:p>
                  </a:txBody>
                  <a:tcPr anchor="ctr"/>
                </a:tc>
                <a:tc>
                  <a:txBody>
                    <a:bodyPr/>
                    <a:lstStyle/>
                    <a:p>
                      <a:pPr algn="ctr"/>
                      <a:r>
                        <a:rPr lang="en-US" sz="1400" dirty="0"/>
                        <a:t>Comment</a:t>
                      </a:r>
                      <a:endParaRPr lang="en-SG" sz="1400" dirty="0"/>
                    </a:p>
                  </a:txBody>
                  <a:tcPr anchor="ctr"/>
                </a:tc>
                <a:tc>
                  <a:txBody>
                    <a:bodyPr/>
                    <a:lstStyle/>
                    <a:p>
                      <a:pPr algn="ctr"/>
                      <a:r>
                        <a:rPr lang="en-US" sz="1400" dirty="0"/>
                        <a:t>Likes</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654001">
                <a:tc>
                  <a:txBody>
                    <a:bodyPr/>
                    <a:lstStyle/>
                    <a:p>
                      <a:pPr algn="ctr"/>
                      <a:r>
                        <a:rPr lang="en-SG" sz="1400" b="0" i="0" kern="1200" dirty="0">
                          <a:solidFill>
                            <a:srgbClr val="00B050"/>
                          </a:solidFill>
                          <a:effectLst/>
                          <a:latin typeface="+mn-lt"/>
                          <a:ea typeface="+mn-ea"/>
                          <a:cs typeface="+mn-cs"/>
                        </a:rPr>
                        <a:t>2021-09-22</a:t>
                      </a:r>
                      <a:endParaRPr lang="en-SG" sz="1400" dirty="0">
                        <a:solidFill>
                          <a:srgbClr val="00B050"/>
                        </a:solidFill>
                      </a:endParaRPr>
                    </a:p>
                  </a:txBody>
                  <a:tcPr anchor="ctr"/>
                </a:tc>
                <a:tc>
                  <a:txBody>
                    <a:bodyPr/>
                    <a:lstStyle/>
                    <a:p>
                      <a:pPr algn="l"/>
                      <a:r>
                        <a:rPr lang="en-US" sz="1200" dirty="0">
                          <a:solidFill>
                            <a:srgbClr val="00B050"/>
                          </a:solidFill>
                        </a:rPr>
                        <a:t>"we need politicians to..." </a:t>
                      </a:r>
                    </a:p>
                    <a:p>
                      <a:pPr algn="l"/>
                      <a:r>
                        <a:rPr lang="en-US" sz="1200" dirty="0">
                          <a:solidFill>
                            <a:srgbClr val="00B050"/>
                          </a:solidFill>
                        </a:rPr>
                        <a:t>There's the problem.</a:t>
                      </a:r>
                      <a:endParaRPr lang="en-SG" sz="1200" dirty="0">
                        <a:solidFill>
                          <a:srgbClr val="00B050"/>
                        </a:solidFill>
                      </a:endParaRPr>
                    </a:p>
                  </a:txBody>
                  <a:tcPr anchor="ctr"/>
                </a:tc>
                <a:tc>
                  <a:txBody>
                    <a:bodyPr/>
                    <a:lstStyle/>
                    <a:p>
                      <a:pPr algn="ctr"/>
                      <a:r>
                        <a:rPr lang="en-US" sz="1400" dirty="0">
                          <a:solidFill>
                            <a:srgbClr val="00B050"/>
                          </a:solidFill>
                        </a:rPr>
                        <a:t>6323</a:t>
                      </a:r>
                      <a:endParaRPr lang="en-SG" sz="14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sz="1400" dirty="0"/>
                    </a:p>
                  </a:txBody>
                  <a:tcPr anchor="ctr"/>
                </a:tc>
                <a:extLst>
                  <a:ext uri="{0D108BD9-81ED-4DB2-BD59-A6C34878D82A}">
                    <a16:rowId xmlns:a16="http://schemas.microsoft.com/office/drawing/2014/main" val="919231440"/>
                  </a:ext>
                </a:extLst>
              </a:tr>
              <a:tr h="654001">
                <a:tc>
                  <a:txBody>
                    <a:bodyPr/>
                    <a:lstStyle/>
                    <a:p>
                      <a:pPr algn="ctr"/>
                      <a:r>
                        <a:rPr lang="en-SG" sz="1400" dirty="0">
                          <a:solidFill>
                            <a:schemeClr val="tx1"/>
                          </a:solidFill>
                        </a:rPr>
                        <a:t>2021-09-22</a:t>
                      </a:r>
                    </a:p>
                  </a:txBody>
                  <a:tcPr anchor="ctr"/>
                </a:tc>
                <a:tc>
                  <a:txBody>
                    <a:bodyPr/>
                    <a:lstStyle/>
                    <a:p>
                      <a:pPr algn="l"/>
                      <a:r>
                        <a:rPr lang="en-US" sz="1200" dirty="0">
                          <a:solidFill>
                            <a:schemeClr val="tx1"/>
                          </a:solidFill>
                        </a:rPr>
                        <a:t>We need a climate aware dictator. Note that a dictator per se is not necessarily a bad thing. </a:t>
                      </a:r>
                    </a:p>
                    <a:p>
                      <a:pPr algn="l"/>
                      <a:endParaRPr lang="en-US" sz="1200" dirty="0">
                        <a:solidFill>
                          <a:schemeClr val="tx1"/>
                        </a:solidFill>
                      </a:endParaRPr>
                    </a:p>
                    <a:p>
                      <a:pPr algn="l"/>
                      <a:r>
                        <a:rPr lang="en-US" sz="1200" dirty="0">
                          <a:solidFill>
                            <a:schemeClr val="tx1"/>
                          </a:solidFill>
                        </a:rPr>
                        <a:t>A dictator in the classic (roman) sense is a person who has, for a limited amount of time, the power and authority to force ppl to act in a certain way, to deal with a given crisis, and when the crisis is over, the dictator usually stepped down and was a common citizen again. … it's really just a person who temporarily has the authority to deal with a crisis, if necessary against the wishes of their people. </a:t>
                      </a:r>
                    </a:p>
                    <a:p>
                      <a:pPr algn="l"/>
                      <a:endParaRPr lang="en-US" sz="1200" dirty="0">
                        <a:solidFill>
                          <a:schemeClr val="tx1"/>
                        </a:solidFill>
                      </a:endParaRPr>
                    </a:p>
                    <a:p>
                      <a:pPr algn="l"/>
                      <a:r>
                        <a:rPr lang="en-US" sz="1200" dirty="0">
                          <a:solidFill>
                            <a:schemeClr val="tx1"/>
                          </a:solidFill>
                        </a:rPr>
                        <a:t>…Discussions are overloaded with ignorance, ideology, stupidity and stubbornness, and nothing really gets done. We have wasted decades already not dealing with it. Green parties are on the rise, yes, but it's way too slow to effectively turn things around or at least slow the CC processes down. Sadly. Climate aware dictators are exactly what can help here, </a:t>
                      </a:r>
                      <a:r>
                        <a:rPr lang="en-US" sz="1200" u="sng" dirty="0">
                          <a:solidFill>
                            <a:schemeClr val="tx1"/>
                          </a:solidFill>
                        </a:rPr>
                        <a:t>under the condition that they are free from ideology and lobbyism</a:t>
                      </a:r>
                      <a:r>
                        <a:rPr lang="en-US" sz="1200" dirty="0">
                          <a:solidFill>
                            <a:schemeClr val="tx1"/>
                          </a:solidFill>
                        </a:rPr>
                        <a:t>. Hard scientific facts are all that should guide them. But currently I don't see anyone willing and capable to fill that role.</a:t>
                      </a:r>
                      <a:endParaRPr lang="en-SG" sz="1200" dirty="0">
                        <a:solidFill>
                          <a:schemeClr val="tx1"/>
                        </a:solidFill>
                      </a:endParaRPr>
                    </a:p>
                  </a:txBody>
                  <a:tcPr anchor="ctr"/>
                </a:tc>
                <a:tc>
                  <a:txBody>
                    <a:bodyPr/>
                    <a:lstStyle/>
                    <a:p>
                      <a:pPr algn="ctr"/>
                      <a:r>
                        <a:rPr lang="en-US" sz="1400" dirty="0">
                          <a:solidFill>
                            <a:schemeClr val="tx1"/>
                          </a:solidFill>
                        </a:rPr>
                        <a:t>0</a:t>
                      </a:r>
                      <a:endParaRPr lang="en-SG" sz="140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“Climate Change Dictator”</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rPr>
                        <a:t>Advocates for a leader guided by hard scientific facts, free from ideology or lobbying influences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rPr>
                        <a:t>Current discussions on climate change are hindered by ignorance and ideology</a:t>
                      </a:r>
                      <a:endParaRPr lang="en-SG" sz="1200" b="0" dirty="0">
                        <a:solidFill>
                          <a:schemeClr val="tx1"/>
                        </a:solidFill>
                      </a:endParaRPr>
                    </a:p>
                  </a:txBody>
                  <a:tcPr anchor="ctr"/>
                </a:tc>
                <a:extLst>
                  <a:ext uri="{0D108BD9-81ED-4DB2-BD59-A6C34878D82A}">
                    <a16:rowId xmlns:a16="http://schemas.microsoft.com/office/drawing/2014/main" val="3666709033"/>
                  </a:ext>
                </a:extLst>
              </a:tr>
            </a:tbl>
          </a:graphicData>
        </a:graphic>
      </p:graphicFrame>
    </p:spTree>
    <p:extLst>
      <p:ext uri="{BB962C8B-B14F-4D97-AF65-F5344CB8AC3E}">
        <p14:creationId xmlns:p14="http://schemas.microsoft.com/office/powerpoint/2010/main" val="3758150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4" name="TextBox 3">
            <a:extLst>
              <a:ext uri="{FF2B5EF4-FFF2-40B4-BE49-F238E27FC236}">
                <a16:creationId xmlns:a16="http://schemas.microsoft.com/office/drawing/2014/main" id="{30B113D1-255B-4701-0F64-7552A598C0C8}"/>
              </a:ext>
            </a:extLst>
          </p:cNvPr>
          <p:cNvSpPr txBox="1"/>
          <p:nvPr/>
        </p:nvSpPr>
        <p:spPr>
          <a:xfrm>
            <a:off x="986364" y="1175469"/>
            <a:ext cx="10480212" cy="4832092"/>
          </a:xfrm>
          <a:prstGeom prst="rect">
            <a:avLst/>
          </a:prstGeom>
          <a:noFill/>
        </p:spPr>
        <p:txBody>
          <a:bodyPr wrap="square">
            <a:spAutoFit/>
          </a:bodyPr>
          <a:lstStyle/>
          <a:p>
            <a:pPr marL="285750" indent="-285750">
              <a:buFont typeface="Arial" panose="020B0604020202020204" pitchFamily="34" charset="0"/>
              <a:buChar char="•"/>
            </a:pPr>
            <a:r>
              <a:rPr lang="en-US" sz="1400" dirty="0"/>
              <a:t>30 November 2021: </a:t>
            </a:r>
          </a:p>
          <a:p>
            <a:pPr marL="742950" lvl="1" indent="-285750">
              <a:buFont typeface="Arial" panose="020B0604020202020204" pitchFamily="34" charset="0"/>
              <a:buChar char="•"/>
            </a:pPr>
            <a:r>
              <a:rPr lang="en-US" sz="1400" dirty="0">
                <a:hlinkClick r:id="rId3" action="ppaction://hlinkfile"/>
              </a:rPr>
              <a:t>Is Meat Really that Bad? </a:t>
            </a:r>
            <a:r>
              <a:rPr lang="en-US" sz="1400" dirty="0"/>
              <a:t>(</a:t>
            </a:r>
            <a:r>
              <a:rPr lang="en-US" sz="1400" dirty="0" err="1"/>
              <a:t>Kurzgesagt</a:t>
            </a:r>
            <a:r>
              <a:rPr lang="en-US" sz="1400" dirty="0"/>
              <a:t> – In a Nutshell)</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hlinkClick r:id="rId4" action="ppaction://hlinkfile"/>
              </a:rPr>
              <a:t>Global Warming: Fact or Fiction? Featuring Physicists Willie Soon and Elliott D. Bloom </a:t>
            </a:r>
            <a:r>
              <a:rPr lang="en-US" sz="1400" dirty="0"/>
              <a:t>(Independent Institute)</a:t>
            </a:r>
          </a:p>
          <a:p>
            <a:pPr lvl="1"/>
            <a:r>
              <a:rPr lang="en-US" sz="1400" dirty="0">
                <a:hlinkClick r:id="rId5" action="ppaction://hlinkfile"/>
              </a:rPr>
              <a:t>Climate change – living on the water </a:t>
            </a:r>
            <a:r>
              <a:rPr lang="en-US" sz="1400" dirty="0"/>
              <a:t>(DW Documentary)</a:t>
            </a:r>
          </a:p>
          <a:p>
            <a:pPr lvl="1"/>
            <a:r>
              <a:rPr lang="en-US" sz="1400" dirty="0">
                <a:hlinkClick r:id="rId6" action="ppaction://hlinkfile"/>
              </a:rPr>
              <a:t>Rethinking Climate Change. The path to a 90% emissions reduction by 2035 </a:t>
            </a:r>
            <a:r>
              <a:rPr lang="en-US" sz="1400" dirty="0"/>
              <a:t>(Just Have a Think)</a:t>
            </a:r>
          </a:p>
          <a:p>
            <a:pPr lvl="1"/>
            <a:r>
              <a:rPr lang="en-US" sz="1400" dirty="0">
                <a:hlinkClick r:id="rId7" action="ppaction://hlinkfile"/>
              </a:rPr>
              <a:t>What Will Happen if Earth's Temperature is Raised 2°C </a:t>
            </a:r>
            <a:r>
              <a:rPr lang="en-US" sz="1400" dirty="0"/>
              <a:t>(</a:t>
            </a:r>
            <a:r>
              <a:rPr lang="en-US" sz="1400" dirty="0" err="1"/>
              <a:t>SciShow</a:t>
            </a:r>
            <a:r>
              <a:rPr lang="en-US" sz="1400" dirty="0"/>
              <a:t>)</a:t>
            </a:r>
          </a:p>
          <a:p>
            <a:pPr lvl="1"/>
            <a:r>
              <a:rPr lang="en-US" sz="1400" dirty="0">
                <a:hlinkClick r:id="rId8" action="ppaction://hlinkfile"/>
              </a:rPr>
              <a:t>Why you don’t hear about the ozone layer anymore </a:t>
            </a:r>
            <a:r>
              <a:rPr lang="en-US" sz="1400" dirty="0"/>
              <a:t>(Vox)</a:t>
            </a:r>
            <a:br>
              <a:rPr lang="en-US" sz="1400" dirty="0"/>
            </a:br>
            <a:r>
              <a:rPr lang="en-US" sz="1400" dirty="0">
                <a:hlinkClick r:id="rId9"/>
              </a:rPr>
              <a:t>Arnold Schwarzenegger calls leaders 'liars' over climate change </a:t>
            </a:r>
            <a:r>
              <a:rPr lang="en-US" sz="1400" dirty="0"/>
              <a:t>(BBC News)</a:t>
            </a:r>
          </a:p>
        </p:txBody>
      </p:sp>
      <p:graphicFrame>
        <p:nvGraphicFramePr>
          <p:cNvPr id="3" name="Table 6">
            <a:extLst>
              <a:ext uri="{FF2B5EF4-FFF2-40B4-BE49-F238E27FC236}">
                <a16:creationId xmlns:a16="http://schemas.microsoft.com/office/drawing/2014/main" id="{9496D04B-6F4F-373B-441D-75F4002984BF}"/>
              </a:ext>
            </a:extLst>
          </p:cNvPr>
          <p:cNvGraphicFramePr>
            <a:graphicFrameLocks noGrp="1"/>
          </p:cNvGraphicFramePr>
          <p:nvPr>
            <p:extLst>
              <p:ext uri="{D42A27DB-BD31-4B8C-83A1-F6EECF244321}">
                <p14:modId xmlns:p14="http://schemas.microsoft.com/office/powerpoint/2010/main" val="2689405245"/>
              </p:ext>
            </p:extLst>
          </p:nvPr>
        </p:nvGraphicFramePr>
        <p:xfrm>
          <a:off x="570519" y="1719595"/>
          <a:ext cx="11050957" cy="2758955"/>
        </p:xfrm>
        <a:graphic>
          <a:graphicData uri="http://schemas.openxmlformats.org/drawingml/2006/table">
            <a:tbl>
              <a:tblPr firstRow="1" bandRow="1">
                <a:tableStyleId>{5C22544A-7EE6-4342-B048-85BDC9FD1C3A}</a:tableStyleId>
              </a:tblPr>
              <a:tblGrid>
                <a:gridCol w="1545336">
                  <a:extLst>
                    <a:ext uri="{9D8B030D-6E8A-4147-A177-3AD203B41FA5}">
                      <a16:colId xmlns:a16="http://schemas.microsoft.com/office/drawing/2014/main" val="3488452871"/>
                    </a:ext>
                  </a:extLst>
                </a:gridCol>
                <a:gridCol w="5665689">
                  <a:extLst>
                    <a:ext uri="{9D8B030D-6E8A-4147-A177-3AD203B41FA5}">
                      <a16:colId xmlns:a16="http://schemas.microsoft.com/office/drawing/2014/main" val="1837970255"/>
                    </a:ext>
                  </a:extLst>
                </a:gridCol>
                <a:gridCol w="722376">
                  <a:extLst>
                    <a:ext uri="{9D8B030D-6E8A-4147-A177-3AD203B41FA5}">
                      <a16:colId xmlns:a16="http://schemas.microsoft.com/office/drawing/2014/main" val="3685792243"/>
                    </a:ext>
                  </a:extLst>
                </a:gridCol>
                <a:gridCol w="3117556">
                  <a:extLst>
                    <a:ext uri="{9D8B030D-6E8A-4147-A177-3AD203B41FA5}">
                      <a16:colId xmlns:a16="http://schemas.microsoft.com/office/drawing/2014/main" val="2499716339"/>
                    </a:ext>
                  </a:extLst>
                </a:gridCol>
              </a:tblGrid>
              <a:tr h="320555">
                <a:tc>
                  <a:txBody>
                    <a:bodyPr/>
                    <a:lstStyle/>
                    <a:p>
                      <a:pPr algn="ctr"/>
                      <a:r>
                        <a:rPr lang="en-US" sz="1400" dirty="0" err="1"/>
                        <a:t>Comment_date</a:t>
                      </a:r>
                      <a:endParaRPr lang="en-SG" sz="1400" dirty="0"/>
                    </a:p>
                  </a:txBody>
                  <a:tcPr anchor="ctr"/>
                </a:tc>
                <a:tc>
                  <a:txBody>
                    <a:bodyPr/>
                    <a:lstStyle/>
                    <a:p>
                      <a:pPr algn="ctr"/>
                      <a:r>
                        <a:rPr lang="en-US" sz="1400" dirty="0"/>
                        <a:t>Comment</a:t>
                      </a:r>
                      <a:endParaRPr lang="en-SG" sz="1400" dirty="0"/>
                    </a:p>
                  </a:txBody>
                  <a:tcPr anchor="ctr"/>
                </a:tc>
                <a:tc>
                  <a:txBody>
                    <a:bodyPr/>
                    <a:lstStyle/>
                    <a:p>
                      <a:pPr algn="ctr"/>
                      <a:r>
                        <a:rPr lang="en-US" sz="1400" dirty="0"/>
                        <a:t>Likes</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654001">
                <a:tc>
                  <a:txBody>
                    <a:bodyPr/>
                    <a:lstStyle/>
                    <a:p>
                      <a:pPr algn="ctr"/>
                      <a:r>
                        <a:rPr lang="en-US" sz="1400" dirty="0">
                          <a:solidFill>
                            <a:srgbClr val="00B050"/>
                          </a:solidFill>
                        </a:rPr>
                        <a:t>2021-11-30</a:t>
                      </a:r>
                      <a:endParaRPr lang="en-SG" sz="1400" dirty="0">
                        <a:solidFill>
                          <a:srgbClr val="00B050"/>
                        </a:solidFill>
                      </a:endParaRPr>
                    </a:p>
                  </a:txBody>
                  <a:tcPr anchor="ctr"/>
                </a:tc>
                <a:tc>
                  <a:txBody>
                    <a:bodyPr/>
                    <a:lstStyle/>
                    <a:p>
                      <a:pPr algn="l"/>
                      <a:r>
                        <a:rPr lang="en-US" sz="1400" dirty="0">
                          <a:solidFill>
                            <a:srgbClr val="00B050"/>
                          </a:solidFill>
                        </a:rPr>
                        <a:t>For all those asking why they didn't cover artificially produced meat - it's because it doesn't exist on a commercial scale yet. Nobody has managed to scale artificial meat production (as opposed to meat substitutes) to a scale where it's capable of being part of the solution. If it turns out to be possible to produce artificial meat cheaply </a:t>
                      </a:r>
                      <a:r>
                        <a:rPr lang="en-US" sz="1400" dirty="0" err="1">
                          <a:solidFill>
                            <a:srgbClr val="00B050"/>
                          </a:solidFill>
                        </a:rPr>
                        <a:t>en</a:t>
                      </a:r>
                      <a:r>
                        <a:rPr lang="en-US" sz="1400" dirty="0">
                          <a:solidFill>
                            <a:srgbClr val="00B050"/>
                          </a:solidFill>
                        </a:rPr>
                        <a:t>-masse then that would be great, but you can't rely on a technology that nobody has yet proved works (and is economically viable) on a large scale, and nobody is capable of predicting whether technology that doesn't currently exist might exist in the future. It's the same reason why nobody is going to suggest humanity will depend on nuclear fusion in a video on future energy - it'd be great if it became feasible, but nobody knows whether it ever will.</a:t>
                      </a:r>
                    </a:p>
                  </a:txBody>
                  <a:tcPr anchor="ctr"/>
                </a:tc>
                <a:tc>
                  <a:txBody>
                    <a:bodyPr/>
                    <a:lstStyle/>
                    <a:p>
                      <a:pPr algn="ctr"/>
                      <a:r>
                        <a:rPr lang="en-US" sz="1400" dirty="0">
                          <a:solidFill>
                            <a:srgbClr val="00B050"/>
                          </a:solidFill>
                        </a:rPr>
                        <a:t>2261</a:t>
                      </a:r>
                      <a:endParaRPr lang="en-SG" sz="1400" dirty="0">
                        <a:solidFill>
                          <a:srgbClr val="00B050"/>
                        </a:solidFill>
                      </a:endParaRPr>
                    </a:p>
                  </a:txBody>
                  <a:tcPr anchor="ctr"/>
                </a:tc>
                <a:tc>
                  <a:txBody>
                    <a:bodyP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Artificial meat production isn't on a large scale yet. </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Meat substitutes are different from true artificial meat. </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Relying on unproven technology is not advisable. </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Just like nuclear fusion for future energy, feasibility is uncertain</a:t>
                      </a:r>
                      <a:r>
                        <a:rPr lang="en-US" sz="1400" dirty="0">
                          <a:solidFill>
                            <a:srgbClr val="00B050"/>
                          </a:solidFill>
                        </a:rPr>
                        <a:t>.</a:t>
                      </a:r>
                      <a:endParaRPr lang="en-SG" sz="1400" dirty="0">
                        <a:solidFill>
                          <a:srgbClr val="00B050"/>
                        </a:solidFill>
                      </a:endParaRPr>
                    </a:p>
                  </a:txBody>
                  <a:tcPr anchor="ctr"/>
                </a:tc>
                <a:extLst>
                  <a:ext uri="{0D108BD9-81ED-4DB2-BD59-A6C34878D82A}">
                    <a16:rowId xmlns:a16="http://schemas.microsoft.com/office/drawing/2014/main" val="116957581"/>
                  </a:ext>
                </a:extLst>
              </a:tr>
            </a:tbl>
          </a:graphicData>
        </a:graphic>
      </p:graphicFrame>
    </p:spTree>
    <p:extLst>
      <p:ext uri="{BB962C8B-B14F-4D97-AF65-F5344CB8AC3E}">
        <p14:creationId xmlns:p14="http://schemas.microsoft.com/office/powerpoint/2010/main" val="27124731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4" name="TextBox 3">
            <a:extLst>
              <a:ext uri="{FF2B5EF4-FFF2-40B4-BE49-F238E27FC236}">
                <a16:creationId xmlns:a16="http://schemas.microsoft.com/office/drawing/2014/main" id="{30B113D1-255B-4701-0F64-7552A598C0C8}"/>
              </a:ext>
            </a:extLst>
          </p:cNvPr>
          <p:cNvSpPr txBox="1"/>
          <p:nvPr/>
        </p:nvSpPr>
        <p:spPr>
          <a:xfrm>
            <a:off x="986364" y="1175469"/>
            <a:ext cx="10480212" cy="4401205"/>
          </a:xfrm>
          <a:prstGeom prst="rect">
            <a:avLst/>
          </a:prstGeom>
          <a:noFill/>
        </p:spPr>
        <p:txBody>
          <a:bodyPr wrap="square">
            <a:spAutoFit/>
          </a:bodyPr>
          <a:lstStyle/>
          <a:p>
            <a:pPr marL="285750" indent="-285750">
              <a:buFont typeface="Arial" panose="020B0604020202020204" pitchFamily="34" charset="0"/>
              <a:buChar char="•"/>
            </a:pPr>
            <a:r>
              <a:rPr lang="en-US" sz="1400" dirty="0"/>
              <a:t>30 November 2021: </a:t>
            </a:r>
          </a:p>
          <a:p>
            <a:pPr marL="742950" lvl="1" indent="-285750">
              <a:buFont typeface="Arial" panose="020B0604020202020204" pitchFamily="34" charset="0"/>
              <a:buChar char="•"/>
            </a:pPr>
            <a:r>
              <a:rPr lang="en-US" sz="1400" dirty="0">
                <a:hlinkClick r:id="rId3" action="ppaction://hlinkfile"/>
              </a:rPr>
              <a:t>Is Meat Really that Bad? </a:t>
            </a:r>
            <a:r>
              <a:rPr lang="en-US" sz="1400" dirty="0"/>
              <a:t>(</a:t>
            </a:r>
            <a:r>
              <a:rPr lang="en-US" sz="1400" dirty="0" err="1"/>
              <a:t>Kurzgesagt</a:t>
            </a:r>
            <a:r>
              <a:rPr lang="en-US" sz="1400" dirty="0"/>
              <a:t> – In a Nutshell)</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hlinkClick r:id="rId4" action="ppaction://hlinkfile"/>
              </a:rPr>
              <a:t>Global Warming: Fact or Fiction? Featuring Physicists Willie Soon and Elliott D. Bloom </a:t>
            </a:r>
            <a:r>
              <a:rPr lang="en-US" sz="1400" dirty="0"/>
              <a:t>(Independent Institute)</a:t>
            </a:r>
          </a:p>
          <a:p>
            <a:pPr lvl="1"/>
            <a:r>
              <a:rPr lang="en-US" sz="1400" dirty="0">
                <a:hlinkClick r:id="rId5" action="ppaction://hlinkfile"/>
              </a:rPr>
              <a:t>Climate change – living on the water </a:t>
            </a:r>
            <a:r>
              <a:rPr lang="en-US" sz="1400" dirty="0"/>
              <a:t>(DW Documentary)</a:t>
            </a:r>
          </a:p>
          <a:p>
            <a:pPr lvl="1"/>
            <a:r>
              <a:rPr lang="en-US" sz="1400" dirty="0">
                <a:hlinkClick r:id="rId6" action="ppaction://hlinkfile"/>
              </a:rPr>
              <a:t>Rethinking Climate Change. The path to a 90% emissions reduction by 2035 </a:t>
            </a:r>
            <a:r>
              <a:rPr lang="en-US" sz="1400" dirty="0"/>
              <a:t>(Just Have a Think)</a:t>
            </a:r>
          </a:p>
          <a:p>
            <a:pPr lvl="1"/>
            <a:r>
              <a:rPr lang="en-US" sz="1400" dirty="0">
                <a:hlinkClick r:id="rId7" action="ppaction://hlinkfile"/>
              </a:rPr>
              <a:t>What Will Happen if Earth's Temperature is Raised 2°C </a:t>
            </a:r>
            <a:r>
              <a:rPr lang="en-US" sz="1400" dirty="0"/>
              <a:t>(</a:t>
            </a:r>
            <a:r>
              <a:rPr lang="en-US" sz="1400" dirty="0" err="1"/>
              <a:t>SciShow</a:t>
            </a:r>
            <a:r>
              <a:rPr lang="en-US" sz="1400" dirty="0"/>
              <a:t>)</a:t>
            </a:r>
          </a:p>
          <a:p>
            <a:pPr lvl="1"/>
            <a:r>
              <a:rPr lang="en-US" sz="1400" dirty="0">
                <a:hlinkClick r:id="rId8" action="ppaction://hlinkfile"/>
              </a:rPr>
              <a:t>Why you don’t hear about the ozone layer anymore </a:t>
            </a:r>
            <a:r>
              <a:rPr lang="en-US" sz="1400" dirty="0"/>
              <a:t>(Vox)</a:t>
            </a:r>
            <a:br>
              <a:rPr lang="en-US" sz="1400" dirty="0"/>
            </a:br>
            <a:r>
              <a:rPr lang="en-US" sz="1400" dirty="0">
                <a:hlinkClick r:id="rId9"/>
              </a:rPr>
              <a:t>Arnold Schwarzenegger calls leaders 'liars' over climate change </a:t>
            </a:r>
            <a:r>
              <a:rPr lang="en-US" sz="1400" dirty="0"/>
              <a:t>(BBC News)</a:t>
            </a:r>
          </a:p>
        </p:txBody>
      </p:sp>
      <p:graphicFrame>
        <p:nvGraphicFramePr>
          <p:cNvPr id="3" name="Table 6">
            <a:extLst>
              <a:ext uri="{FF2B5EF4-FFF2-40B4-BE49-F238E27FC236}">
                <a16:creationId xmlns:a16="http://schemas.microsoft.com/office/drawing/2014/main" id="{9496D04B-6F4F-373B-441D-75F4002984BF}"/>
              </a:ext>
            </a:extLst>
          </p:cNvPr>
          <p:cNvGraphicFramePr>
            <a:graphicFrameLocks noGrp="1"/>
          </p:cNvGraphicFramePr>
          <p:nvPr>
            <p:extLst>
              <p:ext uri="{D42A27DB-BD31-4B8C-83A1-F6EECF244321}">
                <p14:modId xmlns:p14="http://schemas.microsoft.com/office/powerpoint/2010/main" val="3426632407"/>
              </p:ext>
            </p:extLst>
          </p:nvPr>
        </p:nvGraphicFramePr>
        <p:xfrm>
          <a:off x="570519" y="1719595"/>
          <a:ext cx="11050957" cy="4252475"/>
        </p:xfrm>
        <a:graphic>
          <a:graphicData uri="http://schemas.openxmlformats.org/drawingml/2006/table">
            <a:tbl>
              <a:tblPr firstRow="1" bandRow="1">
                <a:tableStyleId>{5C22544A-7EE6-4342-B048-85BDC9FD1C3A}</a:tableStyleId>
              </a:tblPr>
              <a:tblGrid>
                <a:gridCol w="1545336">
                  <a:extLst>
                    <a:ext uri="{9D8B030D-6E8A-4147-A177-3AD203B41FA5}">
                      <a16:colId xmlns:a16="http://schemas.microsoft.com/office/drawing/2014/main" val="3488452871"/>
                    </a:ext>
                  </a:extLst>
                </a:gridCol>
                <a:gridCol w="5665689">
                  <a:extLst>
                    <a:ext uri="{9D8B030D-6E8A-4147-A177-3AD203B41FA5}">
                      <a16:colId xmlns:a16="http://schemas.microsoft.com/office/drawing/2014/main" val="1837970255"/>
                    </a:ext>
                  </a:extLst>
                </a:gridCol>
                <a:gridCol w="722376">
                  <a:extLst>
                    <a:ext uri="{9D8B030D-6E8A-4147-A177-3AD203B41FA5}">
                      <a16:colId xmlns:a16="http://schemas.microsoft.com/office/drawing/2014/main" val="3685792243"/>
                    </a:ext>
                  </a:extLst>
                </a:gridCol>
                <a:gridCol w="3117556">
                  <a:extLst>
                    <a:ext uri="{9D8B030D-6E8A-4147-A177-3AD203B41FA5}">
                      <a16:colId xmlns:a16="http://schemas.microsoft.com/office/drawing/2014/main" val="2499716339"/>
                    </a:ext>
                  </a:extLst>
                </a:gridCol>
              </a:tblGrid>
              <a:tr h="320555">
                <a:tc>
                  <a:txBody>
                    <a:bodyPr/>
                    <a:lstStyle/>
                    <a:p>
                      <a:pPr algn="ctr"/>
                      <a:r>
                        <a:rPr lang="en-US" sz="1400" dirty="0" err="1"/>
                        <a:t>Comment_date</a:t>
                      </a:r>
                      <a:endParaRPr lang="en-SG" sz="1400" dirty="0"/>
                    </a:p>
                  </a:txBody>
                  <a:tcPr anchor="ctr"/>
                </a:tc>
                <a:tc>
                  <a:txBody>
                    <a:bodyPr/>
                    <a:lstStyle/>
                    <a:p>
                      <a:pPr algn="ctr"/>
                      <a:r>
                        <a:rPr lang="en-US" sz="1400" dirty="0"/>
                        <a:t>Comment</a:t>
                      </a:r>
                      <a:endParaRPr lang="en-SG" sz="1400" dirty="0"/>
                    </a:p>
                  </a:txBody>
                  <a:tcPr anchor="ctr"/>
                </a:tc>
                <a:tc>
                  <a:txBody>
                    <a:bodyPr/>
                    <a:lstStyle/>
                    <a:p>
                      <a:pPr algn="ctr"/>
                      <a:r>
                        <a:rPr lang="en-US" sz="1400" dirty="0"/>
                        <a:t>Likes</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654001">
                <a:tc>
                  <a:txBody>
                    <a:bodyPr/>
                    <a:lstStyle/>
                    <a:p>
                      <a:pPr algn="ctr"/>
                      <a:r>
                        <a:rPr lang="en-SG" sz="1400" b="0" i="0" kern="1200" dirty="0">
                          <a:solidFill>
                            <a:schemeClr val="dk1"/>
                          </a:solidFill>
                          <a:effectLst/>
                          <a:latin typeface="+mn-lt"/>
                          <a:ea typeface="+mn-ea"/>
                          <a:cs typeface="+mn-cs"/>
                        </a:rPr>
                        <a:t>2021-12-01</a:t>
                      </a:r>
                      <a:endParaRPr lang="en-SG" sz="1400" dirty="0"/>
                    </a:p>
                  </a:txBody>
                  <a:tcPr anchor="ctr"/>
                </a:tc>
                <a:tc>
                  <a:txBody>
                    <a:bodyPr/>
                    <a:lstStyle/>
                    <a:p>
                      <a:pPr algn="l"/>
                      <a:r>
                        <a:rPr lang="en-US" sz="1200" dirty="0"/>
                        <a:t>Here is a quote from Our World in Data.  </a:t>
                      </a:r>
                    </a:p>
                    <a:p>
                      <a:pPr algn="l"/>
                      <a:endParaRPr lang="en-US" sz="1200" dirty="0"/>
                    </a:p>
                    <a:p>
                      <a:pPr algn="l"/>
                      <a:r>
                        <a:rPr lang="en-US" sz="1200" dirty="0"/>
                        <a:t>"Beef stands out immediately. The expansion of pasture land to raise cattle was responsible for 41% of tropical deforestation. That’s 2.1 million hectares every year – about half the size of the Netherlands. Most of this converted land came from Brazil; its expansion of beef production accounts for one-quarter (24%) of tropical deforestation. This also means that most (72%) deforestation in Brazil is driven by cattle ranching. Cattle in other parts of Latin America – such as Argentina and Paraguay – also accounted for a large amount of deforestation – 11% of the total. Most deforestation for beef therefore occurs in Latin America, with another 4% happening in Africa."</a:t>
                      </a:r>
                    </a:p>
                  </a:txBody>
                  <a:tcPr anchor="ctr"/>
                </a:tc>
                <a:tc>
                  <a:txBody>
                    <a:bodyPr/>
                    <a:lstStyle/>
                    <a:p>
                      <a:pPr algn="ctr"/>
                      <a:r>
                        <a:rPr lang="en-US" sz="1400" dirty="0"/>
                        <a:t>0</a:t>
                      </a:r>
                      <a:endParaRPr lang="en-SG"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dirty="0"/>
                    </a:p>
                  </a:txBody>
                  <a:tcPr anchor="ctr"/>
                </a:tc>
                <a:extLst>
                  <a:ext uri="{0D108BD9-81ED-4DB2-BD59-A6C34878D82A}">
                    <a16:rowId xmlns:a16="http://schemas.microsoft.com/office/drawing/2014/main" val="919231440"/>
                  </a:ext>
                </a:extLst>
              </a:tr>
              <a:tr h="6540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0" i="0" kern="1200" dirty="0">
                          <a:solidFill>
                            <a:schemeClr val="dk1"/>
                          </a:solidFill>
                          <a:effectLst/>
                          <a:latin typeface="+mn-lt"/>
                          <a:ea typeface="+mn-ea"/>
                          <a:cs typeface="+mn-cs"/>
                        </a:rPr>
                        <a:t>2021-12-01</a:t>
                      </a:r>
                      <a:endParaRPr lang="en-SG" sz="1400" dirty="0"/>
                    </a:p>
                  </a:txBody>
                  <a:tcPr anchor="ctr"/>
                </a:tc>
                <a:tc>
                  <a:txBody>
                    <a:bodyPr/>
                    <a:lstStyle/>
                    <a:p>
                      <a:pPr algn="l"/>
                      <a:r>
                        <a:rPr lang="en-US" sz="1200" dirty="0"/>
                        <a:t>Something of huge, massive importance is missing when agroecology (which includes agroforestry, and especially </a:t>
                      </a:r>
                      <a:r>
                        <a:rPr lang="en-US" sz="1200" dirty="0" err="1"/>
                        <a:t>silvopastoral</a:t>
                      </a:r>
                      <a:r>
                        <a:rPr lang="en-US" sz="1200" dirty="0"/>
                        <a:t> systems in the matter of meat) is totally left out. </a:t>
                      </a:r>
                    </a:p>
                    <a:p>
                      <a:pPr algn="l"/>
                      <a:endParaRPr lang="en-US" sz="1200" dirty="0"/>
                    </a:p>
                    <a:p>
                      <a:pPr algn="l"/>
                      <a:r>
                        <a:rPr lang="en-US" sz="1200" dirty="0"/>
                        <a:t>It is sad to see that people still don’t know it is possible to grow crops without fertilizers and pesticides, or grow cattle without tearing down rainforests.</a:t>
                      </a:r>
                    </a:p>
                    <a:p>
                      <a:pPr algn="l"/>
                      <a:endParaRPr lang="en-US" sz="1200" dirty="0"/>
                    </a:p>
                    <a:p>
                      <a:pPr algn="l"/>
                      <a:r>
                        <a:rPr lang="en-US" sz="1200" dirty="0"/>
                        <a:t>Even more, it is sad not to be able to watch compared data between agroecology and conventional agriculture and cattle raising. And that’s not even including the enormous cultural baggage that agroecology approaches bring into the countryside and the communities living there.</a:t>
                      </a:r>
                    </a:p>
                  </a:txBody>
                  <a:tcPr anchor="ctr"/>
                </a:tc>
                <a:tc>
                  <a:txBody>
                    <a:bodyPr/>
                    <a:lstStyle/>
                    <a:p>
                      <a:pPr algn="ctr"/>
                      <a:r>
                        <a:rPr lang="en-US" sz="1400" dirty="0"/>
                        <a:t>54</a:t>
                      </a:r>
                      <a:endParaRPr lang="en-SG"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dirty="0"/>
                        <a:t>Agroecology</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Focuses on creating harmony between farming practices and the natural environment, enabling crop and cattle production without harm</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Subsets of, which are agroforestry and </a:t>
                      </a:r>
                      <a:r>
                        <a:rPr lang="en-US" sz="1400" dirty="0" err="1"/>
                        <a:t>silvopastoral</a:t>
                      </a:r>
                      <a:r>
                        <a:rPr lang="en-US" sz="1400" dirty="0"/>
                        <a:t> systems, are missing</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SG" sz="1400" dirty="0"/>
                    </a:p>
                  </a:txBody>
                  <a:tcPr anchor="ctr"/>
                </a:tc>
                <a:extLst>
                  <a:ext uri="{0D108BD9-81ED-4DB2-BD59-A6C34878D82A}">
                    <a16:rowId xmlns:a16="http://schemas.microsoft.com/office/drawing/2014/main" val="4241542804"/>
                  </a:ext>
                </a:extLst>
              </a:tr>
            </a:tbl>
          </a:graphicData>
        </a:graphic>
      </p:graphicFrame>
    </p:spTree>
    <p:extLst>
      <p:ext uri="{BB962C8B-B14F-4D97-AF65-F5344CB8AC3E}">
        <p14:creationId xmlns:p14="http://schemas.microsoft.com/office/powerpoint/2010/main" val="22032681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4" name="TextBox 3">
            <a:extLst>
              <a:ext uri="{FF2B5EF4-FFF2-40B4-BE49-F238E27FC236}">
                <a16:creationId xmlns:a16="http://schemas.microsoft.com/office/drawing/2014/main" id="{30B113D1-255B-4701-0F64-7552A598C0C8}"/>
              </a:ext>
            </a:extLst>
          </p:cNvPr>
          <p:cNvSpPr txBox="1"/>
          <p:nvPr/>
        </p:nvSpPr>
        <p:spPr>
          <a:xfrm>
            <a:off x="986364" y="1175469"/>
            <a:ext cx="10480212" cy="5909310"/>
          </a:xfrm>
          <a:prstGeom prst="rect">
            <a:avLst/>
          </a:prstGeom>
          <a:noFill/>
        </p:spPr>
        <p:txBody>
          <a:bodyPr wrap="square">
            <a:spAutoFit/>
          </a:bodyPr>
          <a:lstStyle/>
          <a:p>
            <a:pPr marL="285750" indent="-285750">
              <a:buFont typeface="Arial" panose="020B0604020202020204" pitchFamily="34" charset="0"/>
              <a:buChar char="•"/>
            </a:pPr>
            <a:r>
              <a:rPr lang="en-US" sz="1400" dirty="0"/>
              <a:t>5 April 2022: </a:t>
            </a:r>
          </a:p>
          <a:p>
            <a:pPr marL="742950" lvl="1" indent="-285750">
              <a:buFont typeface="Arial" panose="020B0604020202020204" pitchFamily="34" charset="0"/>
              <a:buChar char="•"/>
            </a:pPr>
            <a:r>
              <a:rPr lang="en-US" sz="1400" dirty="0">
                <a:hlinkClick r:id="rId3" action="ppaction://hlinkfile"/>
              </a:rPr>
              <a:t>We WILL Fix Climate Change! </a:t>
            </a:r>
            <a:r>
              <a:rPr lang="en-US" sz="1400" dirty="0"/>
              <a:t>(</a:t>
            </a:r>
            <a:r>
              <a:rPr lang="en-US" sz="1400" dirty="0" err="1"/>
              <a:t>Kurzgesagt</a:t>
            </a:r>
            <a:r>
              <a:rPr lang="en-US" sz="1400" dirty="0"/>
              <a:t> – In a Nutshell)</a:t>
            </a:r>
          </a:p>
          <a:p>
            <a:pPr marL="742950" lvl="1" indent="-285750">
              <a:buFont typeface="Arial" panose="020B0604020202020204" pitchFamily="34" charset="0"/>
              <a:buChar char="•"/>
            </a:pPr>
            <a:r>
              <a:rPr lang="en-US" sz="1400" dirty="0"/>
              <a:t>“We’re at the point where not </a:t>
            </a:r>
            <a:r>
              <a:rPr lang="en-US" sz="1400" dirty="0" err="1"/>
              <a:t>decarbonising</a:t>
            </a:r>
            <a:r>
              <a:rPr lang="en-US" sz="1400" dirty="0"/>
              <a:t> is a bad business decision”</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lvl="1"/>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hlinkClick r:id="rId4" action="ppaction://hlinkfile"/>
              </a:rPr>
              <a:t>English Vocabulary: CLIMATE CHANGE </a:t>
            </a:r>
            <a:r>
              <a:rPr lang="en-US" sz="1400" dirty="0"/>
              <a:t>(Learn English with Gil)</a:t>
            </a:r>
          </a:p>
        </p:txBody>
      </p:sp>
      <p:graphicFrame>
        <p:nvGraphicFramePr>
          <p:cNvPr id="3" name="Table 6">
            <a:extLst>
              <a:ext uri="{FF2B5EF4-FFF2-40B4-BE49-F238E27FC236}">
                <a16:creationId xmlns:a16="http://schemas.microsoft.com/office/drawing/2014/main" id="{9496D04B-6F4F-373B-441D-75F4002984BF}"/>
              </a:ext>
            </a:extLst>
          </p:cNvPr>
          <p:cNvGraphicFramePr>
            <a:graphicFrameLocks noGrp="1"/>
          </p:cNvGraphicFramePr>
          <p:nvPr>
            <p:extLst>
              <p:ext uri="{D42A27DB-BD31-4B8C-83A1-F6EECF244321}">
                <p14:modId xmlns:p14="http://schemas.microsoft.com/office/powerpoint/2010/main" val="1400978711"/>
              </p:ext>
            </p:extLst>
          </p:nvPr>
        </p:nvGraphicFramePr>
        <p:xfrm>
          <a:off x="570519" y="1913142"/>
          <a:ext cx="11050957" cy="4679195"/>
        </p:xfrm>
        <a:graphic>
          <a:graphicData uri="http://schemas.openxmlformats.org/drawingml/2006/table">
            <a:tbl>
              <a:tblPr firstRow="1" bandRow="1">
                <a:tableStyleId>{5C22544A-7EE6-4342-B048-85BDC9FD1C3A}</a:tableStyleId>
              </a:tblPr>
              <a:tblGrid>
                <a:gridCol w="1545336">
                  <a:extLst>
                    <a:ext uri="{9D8B030D-6E8A-4147-A177-3AD203B41FA5}">
                      <a16:colId xmlns:a16="http://schemas.microsoft.com/office/drawing/2014/main" val="3488452871"/>
                    </a:ext>
                  </a:extLst>
                </a:gridCol>
                <a:gridCol w="4550121">
                  <a:extLst>
                    <a:ext uri="{9D8B030D-6E8A-4147-A177-3AD203B41FA5}">
                      <a16:colId xmlns:a16="http://schemas.microsoft.com/office/drawing/2014/main" val="1837970255"/>
                    </a:ext>
                  </a:extLst>
                </a:gridCol>
                <a:gridCol w="740664">
                  <a:extLst>
                    <a:ext uri="{9D8B030D-6E8A-4147-A177-3AD203B41FA5}">
                      <a16:colId xmlns:a16="http://schemas.microsoft.com/office/drawing/2014/main" val="3685792243"/>
                    </a:ext>
                  </a:extLst>
                </a:gridCol>
                <a:gridCol w="4214836">
                  <a:extLst>
                    <a:ext uri="{9D8B030D-6E8A-4147-A177-3AD203B41FA5}">
                      <a16:colId xmlns:a16="http://schemas.microsoft.com/office/drawing/2014/main" val="2499716339"/>
                    </a:ext>
                  </a:extLst>
                </a:gridCol>
              </a:tblGrid>
              <a:tr h="320555">
                <a:tc>
                  <a:txBody>
                    <a:bodyPr/>
                    <a:lstStyle/>
                    <a:p>
                      <a:pPr algn="ctr"/>
                      <a:r>
                        <a:rPr lang="en-US" sz="1400" dirty="0" err="1"/>
                        <a:t>Comment_date</a:t>
                      </a:r>
                      <a:endParaRPr lang="en-SG" sz="1400" dirty="0"/>
                    </a:p>
                  </a:txBody>
                  <a:tcPr anchor="ctr"/>
                </a:tc>
                <a:tc>
                  <a:txBody>
                    <a:bodyPr/>
                    <a:lstStyle/>
                    <a:p>
                      <a:pPr algn="ctr"/>
                      <a:r>
                        <a:rPr lang="en-US" sz="1400" dirty="0"/>
                        <a:t>Comment</a:t>
                      </a:r>
                      <a:endParaRPr lang="en-SG" sz="1400" dirty="0"/>
                    </a:p>
                  </a:txBody>
                  <a:tcPr anchor="ctr"/>
                </a:tc>
                <a:tc>
                  <a:txBody>
                    <a:bodyPr/>
                    <a:lstStyle/>
                    <a:p>
                      <a:pPr algn="ctr"/>
                      <a:r>
                        <a:rPr lang="en-US" sz="1400" dirty="0"/>
                        <a:t>Likes</a:t>
                      </a:r>
                      <a:endParaRPr lang="en-SG" sz="1400" dirty="0"/>
                    </a:p>
                  </a:txBody>
                  <a:tcPr anchor="ctr"/>
                </a:tc>
                <a:tc>
                  <a:txBody>
                    <a:bodyPr/>
                    <a:lstStyle/>
                    <a:p>
                      <a:pPr algn="ctr"/>
                      <a:r>
                        <a:rPr lang="en-US" sz="1400" dirty="0"/>
                        <a:t>Analysis</a:t>
                      </a:r>
                      <a:endParaRPr lang="en-SG" sz="1400" dirty="0"/>
                    </a:p>
                  </a:txBody>
                  <a:tcPr anchor="ctr"/>
                </a:tc>
                <a:extLst>
                  <a:ext uri="{0D108BD9-81ED-4DB2-BD59-A6C34878D82A}">
                    <a16:rowId xmlns:a16="http://schemas.microsoft.com/office/drawing/2014/main" val="3169543702"/>
                  </a:ext>
                </a:extLst>
              </a:tr>
              <a:tr h="654001">
                <a:tc>
                  <a:txBody>
                    <a:bodyPr/>
                    <a:lstStyle/>
                    <a:p>
                      <a:pPr algn="ctr"/>
                      <a:r>
                        <a:rPr lang="en-SG" sz="1400" b="0" i="0" kern="1200" dirty="0">
                          <a:solidFill>
                            <a:srgbClr val="00B050"/>
                          </a:solidFill>
                          <a:effectLst/>
                          <a:latin typeface="+mn-lt"/>
                          <a:ea typeface="+mn-ea"/>
                          <a:cs typeface="+mn-cs"/>
                        </a:rPr>
                        <a:t>2022-04-05</a:t>
                      </a:r>
                      <a:endParaRPr lang="en-SG" sz="1400" dirty="0">
                        <a:solidFill>
                          <a:srgbClr val="00B050"/>
                        </a:solidFill>
                      </a:endParaRPr>
                    </a:p>
                  </a:txBody>
                  <a:tcPr anchor="ctr"/>
                </a:tc>
                <a:tc>
                  <a:txBody>
                    <a:bodyPr/>
                    <a:lstStyle/>
                    <a:p>
                      <a:pPr algn="l"/>
                      <a:r>
                        <a:rPr lang="en-US" sz="1200" dirty="0">
                          <a:solidFill>
                            <a:srgbClr val="00B050"/>
                          </a:solidFill>
                        </a:rPr>
                        <a:t>France has </a:t>
                      </a:r>
                      <a:r>
                        <a:rPr lang="en-US" sz="1200" dirty="0" err="1">
                          <a:solidFill>
                            <a:srgbClr val="00B050"/>
                          </a:solidFill>
                        </a:rPr>
                        <a:t>alot</a:t>
                      </a:r>
                      <a:r>
                        <a:rPr lang="en-US" sz="1200" dirty="0">
                          <a:solidFill>
                            <a:srgbClr val="00B050"/>
                          </a:solidFill>
                        </a:rPr>
                        <a:t> of Problems with their energy stability BECAUSE their nuclear plants are old. Several are offline for Inspections/Repairs. In Summer, some Nuclear plants have to be shut down, because of Lack of Cooling Water (they get their Water from nearby Rivers). Summer &gt; hot &gt; many active AC units &gt; more energy consumptions &gt; low Water in Rivers &gt; Reactors cant be cooled properly &gt; Energy problem. The Ukraine-Invasion is a good Point. Russia took over the </a:t>
                      </a:r>
                      <a:r>
                        <a:rPr lang="en-US" sz="1200" dirty="0" err="1">
                          <a:solidFill>
                            <a:srgbClr val="00B050"/>
                          </a:solidFill>
                        </a:rPr>
                        <a:t>Tschernobyl</a:t>
                      </a:r>
                      <a:r>
                        <a:rPr lang="en-US" sz="1200" dirty="0">
                          <a:solidFill>
                            <a:srgbClr val="00B050"/>
                          </a:solidFill>
                        </a:rPr>
                        <a:t> Ruins and other Nuclear plants. They </a:t>
                      </a:r>
                      <a:r>
                        <a:rPr lang="en-US" sz="1200" dirty="0" err="1">
                          <a:solidFill>
                            <a:srgbClr val="00B050"/>
                          </a:solidFill>
                        </a:rPr>
                        <a:t>didnt</a:t>
                      </a:r>
                      <a:r>
                        <a:rPr lang="en-US" sz="1200" dirty="0">
                          <a:solidFill>
                            <a:srgbClr val="00B050"/>
                          </a:solidFill>
                        </a:rPr>
                        <a:t> had trained Experts with them and they interrupted the Shift-Change for the Workers. Both could have lead to Catastrophes. Another Risk is Terrorism. Conventional Plants are meant to keep the Process running. A Nuclear plant is meant to stop the Process from running wild. so its the opposite Setting. If a Conventional Plant gets damaged, you get a Blackout. If a nuclear plant gets damaged, you get a Blackout AND a catastrophe.</a:t>
                      </a:r>
                      <a:endParaRPr lang="en-SG" sz="1200" dirty="0">
                        <a:solidFill>
                          <a:srgbClr val="00B050"/>
                        </a:solidFill>
                      </a:endParaRPr>
                    </a:p>
                  </a:txBody>
                  <a:tcPr anchor="ctr"/>
                </a:tc>
                <a:tc>
                  <a:txBody>
                    <a:bodyPr/>
                    <a:lstStyle/>
                    <a:p>
                      <a:pPr algn="ctr"/>
                      <a:r>
                        <a:rPr lang="en-US" sz="1400" dirty="0">
                          <a:solidFill>
                            <a:srgbClr val="00B050"/>
                          </a:solidFill>
                        </a:rPr>
                        <a:t>0</a:t>
                      </a:r>
                      <a:endParaRPr lang="en-SG" sz="14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France’s energy stability issues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Due to old nuclear plants that are frequently offline for inspections and repairs.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During summer, some nuclear plants must be shut down due to a lack of cooling water from nearby rivers. High summer temperatures lead to increased energy consumption from air conditioning units, causing low river water levels that hinder reactor cooling.</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Ukraine invasion </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Russia took control of Chernobyl and other nuclear plants without trained experts and disrupted worker shifts, posing catastrophe risks. </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Terrorism poses a significant risk to nuclear plants as their design focuses on controlled shutdown, making them vulnerable to sabotage. </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Conventional plants result in blackouts when damaged, while nuclear plant damage can lead to both blackouts and catastrophic events.</a:t>
                      </a:r>
                      <a:endParaRPr lang="en-SG" sz="1400" dirty="0"/>
                    </a:p>
                  </a:txBody>
                  <a:tcPr anchor="ctr"/>
                </a:tc>
                <a:extLst>
                  <a:ext uri="{0D108BD9-81ED-4DB2-BD59-A6C34878D82A}">
                    <a16:rowId xmlns:a16="http://schemas.microsoft.com/office/drawing/2014/main" val="919231440"/>
                  </a:ext>
                </a:extLst>
              </a:tr>
            </a:tbl>
          </a:graphicData>
        </a:graphic>
      </p:graphicFrame>
    </p:spTree>
    <p:extLst>
      <p:ext uri="{BB962C8B-B14F-4D97-AF65-F5344CB8AC3E}">
        <p14:creationId xmlns:p14="http://schemas.microsoft.com/office/powerpoint/2010/main" val="26691852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4" name="TextBox 3">
            <a:extLst>
              <a:ext uri="{FF2B5EF4-FFF2-40B4-BE49-F238E27FC236}">
                <a16:creationId xmlns:a16="http://schemas.microsoft.com/office/drawing/2014/main" id="{30B113D1-255B-4701-0F64-7552A598C0C8}"/>
              </a:ext>
            </a:extLst>
          </p:cNvPr>
          <p:cNvSpPr txBox="1"/>
          <p:nvPr/>
        </p:nvSpPr>
        <p:spPr>
          <a:xfrm>
            <a:off x="986365" y="1175469"/>
            <a:ext cx="10480212" cy="523220"/>
          </a:xfrm>
          <a:prstGeom prst="rect">
            <a:avLst/>
          </a:prstGeom>
          <a:noFill/>
        </p:spPr>
        <p:txBody>
          <a:bodyPr wrap="square">
            <a:spAutoFit/>
          </a:bodyPr>
          <a:lstStyle/>
          <a:p>
            <a:pPr marL="285750" indent="-285750">
              <a:buFont typeface="Arial" panose="020B0604020202020204" pitchFamily="34" charset="0"/>
              <a:buChar char="•"/>
            </a:pPr>
            <a:r>
              <a:rPr lang="en-US" sz="1400" dirty="0"/>
              <a:t>5 April 2022: </a:t>
            </a:r>
          </a:p>
          <a:p>
            <a:pPr marL="742950" lvl="1" indent="-285750">
              <a:buFont typeface="Arial" panose="020B0604020202020204" pitchFamily="34" charset="0"/>
              <a:buChar char="•"/>
            </a:pPr>
            <a:r>
              <a:rPr lang="en-US" sz="1400" dirty="0">
                <a:hlinkClick r:id="rId4" action="ppaction://hlinkfile"/>
              </a:rPr>
              <a:t>Climate Spiral </a:t>
            </a:r>
            <a:r>
              <a:rPr lang="en-US" sz="1400" dirty="0"/>
              <a:t>(NASA Climate Change)</a:t>
            </a:r>
          </a:p>
        </p:txBody>
      </p:sp>
      <p:pic>
        <p:nvPicPr>
          <p:cNvPr id="12" name="Online Media 11" title="Climate Spiral">
            <a:hlinkClick r:id="" action="ppaction://media"/>
            <a:extLst>
              <a:ext uri="{FF2B5EF4-FFF2-40B4-BE49-F238E27FC236}">
                <a16:creationId xmlns:a16="http://schemas.microsoft.com/office/drawing/2014/main" id="{012DD77B-8049-F973-E40A-9D785C908753}"/>
              </a:ext>
            </a:extLst>
          </p:cNvPr>
          <p:cNvPicPr>
            <a:picLocks noRot="1" noChangeAspect="1"/>
          </p:cNvPicPr>
          <p:nvPr>
            <a:videoFile r:link="rId1"/>
          </p:nvPr>
        </p:nvPicPr>
        <p:blipFill>
          <a:blip r:embed="rId5"/>
          <a:stretch>
            <a:fillRect/>
          </a:stretch>
        </p:blipFill>
        <p:spPr>
          <a:xfrm>
            <a:off x="2669246" y="1810301"/>
            <a:ext cx="6853504" cy="3872230"/>
          </a:xfrm>
          <a:prstGeom prst="rect">
            <a:avLst/>
          </a:prstGeom>
        </p:spPr>
      </p:pic>
    </p:spTree>
    <p:extLst>
      <p:ext uri="{BB962C8B-B14F-4D97-AF65-F5344CB8AC3E}">
        <p14:creationId xmlns:p14="http://schemas.microsoft.com/office/powerpoint/2010/main" val="287817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4" name="TextBox 3">
            <a:extLst>
              <a:ext uri="{FF2B5EF4-FFF2-40B4-BE49-F238E27FC236}">
                <a16:creationId xmlns:a16="http://schemas.microsoft.com/office/drawing/2014/main" id="{30B113D1-255B-4701-0F64-7552A598C0C8}"/>
              </a:ext>
            </a:extLst>
          </p:cNvPr>
          <p:cNvSpPr txBox="1"/>
          <p:nvPr/>
        </p:nvSpPr>
        <p:spPr>
          <a:xfrm>
            <a:off x="986364" y="1175469"/>
            <a:ext cx="10480212" cy="3108543"/>
          </a:xfrm>
          <a:prstGeom prst="rect">
            <a:avLst/>
          </a:prstGeom>
          <a:noFill/>
        </p:spPr>
        <p:txBody>
          <a:bodyPr wrap="square">
            <a:spAutoFit/>
          </a:bodyPr>
          <a:lstStyle/>
          <a:p>
            <a:pPr marL="285750" indent="-285750">
              <a:buFont typeface="Arial" panose="020B0604020202020204" pitchFamily="34" charset="0"/>
              <a:buChar char="•"/>
            </a:pPr>
            <a:r>
              <a:rPr lang="en-US" sz="1400" dirty="0"/>
              <a:t>20 July 2022: </a:t>
            </a:r>
          </a:p>
          <a:p>
            <a:pPr marL="742950" lvl="1" indent="-285750">
              <a:buFont typeface="Arial" panose="020B0604020202020204" pitchFamily="34" charset="0"/>
              <a:buChar char="•"/>
            </a:pPr>
            <a:r>
              <a:rPr lang="en-US" sz="1400" dirty="0">
                <a:hlinkClick r:id="rId3" action="ppaction://hlinkfile"/>
              </a:rPr>
              <a:t>How Sure Are Climate Scientists, Really? </a:t>
            </a:r>
            <a:r>
              <a:rPr lang="en-US" sz="1400" dirty="0"/>
              <a:t>(Neil Halloran)</a:t>
            </a:r>
          </a:p>
          <a:p>
            <a:pPr lvl="1"/>
            <a:endParaRPr lang="en-US" sz="1400" dirty="0"/>
          </a:p>
          <a:p>
            <a:pPr lvl="1"/>
            <a:endParaRPr lang="en-US" sz="1400" dirty="0"/>
          </a:p>
          <a:p>
            <a:pPr lvl="1"/>
            <a:endParaRPr lang="en-US" sz="1400" dirty="0"/>
          </a:p>
          <a:p>
            <a:pPr lvl="1"/>
            <a:r>
              <a:rPr lang="en-US" sz="1400" dirty="0">
                <a:hlinkClick r:id="rId4" action="ppaction://hlinkfile"/>
              </a:rPr>
              <a:t>Laura Ingraham: Now any heat wave is ‘evidence’ of climate change </a:t>
            </a:r>
            <a:r>
              <a:rPr lang="en-US" sz="1400" dirty="0"/>
              <a:t>(Fox News)</a:t>
            </a:r>
          </a:p>
          <a:p>
            <a:pPr lvl="1"/>
            <a:endParaRPr lang="en-US" sz="1400" dirty="0"/>
          </a:p>
          <a:p>
            <a:pPr lvl="1"/>
            <a:r>
              <a:rPr lang="en-US" sz="1400" dirty="0">
                <a:hlinkClick r:id="rId5" action="ppaction://hlinkfile"/>
              </a:rPr>
              <a:t>Why renewables can’t save the planet | Michael </a:t>
            </a:r>
            <a:r>
              <a:rPr lang="en-US" sz="1400" dirty="0" err="1">
                <a:hlinkClick r:id="rId5" action="ppaction://hlinkfile"/>
              </a:rPr>
              <a:t>Shellenberger</a:t>
            </a:r>
            <a:r>
              <a:rPr lang="en-US" sz="1400" dirty="0">
                <a:hlinkClick r:id="rId5" action="ppaction://hlinkfile"/>
              </a:rPr>
              <a:t> | </a:t>
            </a:r>
            <a:r>
              <a:rPr lang="en-US" sz="1400" dirty="0" err="1">
                <a:hlinkClick r:id="rId5" action="ppaction://hlinkfile"/>
              </a:rPr>
              <a:t>TEDxDanubia</a:t>
            </a:r>
            <a:r>
              <a:rPr lang="en-US" sz="1400" dirty="0">
                <a:hlinkClick r:id="rId5" action="ppaction://hlinkfile"/>
              </a:rPr>
              <a:t> </a:t>
            </a:r>
            <a:r>
              <a:rPr lang="en-US" sz="1400" dirty="0"/>
              <a:t>(TEDx Talks)</a:t>
            </a:r>
          </a:p>
          <a:p>
            <a:pPr lvl="1"/>
            <a:endParaRPr lang="en-US" sz="1400" dirty="0"/>
          </a:p>
          <a:p>
            <a:pPr lvl="1"/>
            <a:r>
              <a:rPr lang="en-US" sz="1400" dirty="0">
                <a:hlinkClick r:id="rId6"/>
              </a:rPr>
              <a:t>See what three degrees of global warming looks like </a:t>
            </a:r>
            <a:r>
              <a:rPr lang="en-US" sz="1400" dirty="0"/>
              <a:t>(The Economist)</a:t>
            </a:r>
          </a:p>
          <a:p>
            <a:pPr lvl="1"/>
            <a:r>
              <a:rPr lang="en-US" sz="1400" dirty="0">
                <a:hlinkClick r:id="rId7" action="ppaction://hlinkfile"/>
              </a:rPr>
              <a:t>Climate Change Is An Absolute Nightmare - This Is Why </a:t>
            </a:r>
            <a:r>
              <a:rPr lang="en-US" sz="1400" dirty="0"/>
              <a:t>(</a:t>
            </a:r>
            <a:r>
              <a:rPr lang="en-US" sz="1400" dirty="0" err="1"/>
              <a:t>UpIsNotJump</a:t>
            </a:r>
            <a:r>
              <a:rPr lang="en-US" sz="1400" dirty="0"/>
              <a:t>)</a:t>
            </a:r>
          </a:p>
          <a:p>
            <a:pPr lvl="1"/>
            <a:r>
              <a:rPr lang="en-US" sz="1400" dirty="0">
                <a:hlinkClick r:id="rId8" action="ppaction://hlinkfile"/>
              </a:rPr>
              <a:t>Europe’s climate in 2050 </a:t>
            </a:r>
            <a:r>
              <a:rPr lang="en-US" sz="1400" dirty="0"/>
              <a:t>(CNRS)</a:t>
            </a:r>
          </a:p>
          <a:p>
            <a:pPr lvl="1"/>
            <a:r>
              <a:rPr lang="en-US" sz="1400" dirty="0">
                <a:hlinkClick r:id="rId9" action="ppaction://hlinkfile"/>
              </a:rPr>
              <a:t>The highly controversial plan to stop climate change | Russ George for Heretics</a:t>
            </a:r>
            <a:r>
              <a:rPr lang="en-US" sz="1400" dirty="0"/>
              <a:t> (</a:t>
            </a:r>
            <a:r>
              <a:rPr lang="en-US" sz="1400" dirty="0" err="1"/>
              <a:t>Freethink</a:t>
            </a:r>
            <a:r>
              <a:rPr lang="en-US" sz="1400" dirty="0"/>
              <a:t>)</a:t>
            </a:r>
          </a:p>
          <a:p>
            <a:pPr lvl="1"/>
            <a:r>
              <a:rPr lang="en-US" sz="1400" dirty="0">
                <a:hlinkClick r:id="rId10" action="ppaction://hlinkfile"/>
              </a:rPr>
              <a:t>Fleeing climate change — the real environmental disaster | DW Documentary</a:t>
            </a:r>
            <a:r>
              <a:rPr lang="en-US" sz="1400" dirty="0"/>
              <a:t>(DW Documentary)</a:t>
            </a:r>
          </a:p>
        </p:txBody>
      </p:sp>
    </p:spTree>
    <p:extLst>
      <p:ext uri="{BB962C8B-B14F-4D97-AF65-F5344CB8AC3E}">
        <p14:creationId xmlns:p14="http://schemas.microsoft.com/office/powerpoint/2010/main" val="3328317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20179A2-CB1C-D2CC-2A39-6EBF387D65F2}"/>
              </a:ext>
            </a:extLst>
          </p:cNvPr>
          <p:cNvGraphicFramePr>
            <a:graphicFrameLocks noGrp="1"/>
          </p:cNvGraphicFramePr>
          <p:nvPr>
            <p:extLst>
              <p:ext uri="{D42A27DB-BD31-4B8C-83A1-F6EECF244321}">
                <p14:modId xmlns:p14="http://schemas.microsoft.com/office/powerpoint/2010/main" val="1482320138"/>
              </p:ext>
            </p:extLst>
          </p:nvPr>
        </p:nvGraphicFramePr>
        <p:xfrm>
          <a:off x="2032000" y="719666"/>
          <a:ext cx="8127999" cy="51460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87568917"/>
                    </a:ext>
                  </a:extLst>
                </a:gridCol>
                <a:gridCol w="2709333">
                  <a:extLst>
                    <a:ext uri="{9D8B030D-6E8A-4147-A177-3AD203B41FA5}">
                      <a16:colId xmlns:a16="http://schemas.microsoft.com/office/drawing/2014/main" val="3488147798"/>
                    </a:ext>
                  </a:extLst>
                </a:gridCol>
                <a:gridCol w="2709333">
                  <a:extLst>
                    <a:ext uri="{9D8B030D-6E8A-4147-A177-3AD203B41FA5}">
                      <a16:colId xmlns:a16="http://schemas.microsoft.com/office/drawing/2014/main" val="2898163237"/>
                    </a:ext>
                  </a:extLst>
                </a:gridCol>
              </a:tblGrid>
              <a:tr h="370840">
                <a:tc>
                  <a:txBody>
                    <a:bodyPr/>
                    <a:lstStyle/>
                    <a:p>
                      <a:pPr algn="ctr"/>
                      <a:r>
                        <a:rPr lang="en-US" dirty="0"/>
                        <a:t>Parameters</a:t>
                      </a:r>
                      <a:endParaRPr lang="en-SG" dirty="0"/>
                    </a:p>
                  </a:txBody>
                  <a:tcPr anchor="ctr"/>
                </a:tc>
                <a:tc>
                  <a:txBody>
                    <a:bodyPr/>
                    <a:lstStyle/>
                    <a:p>
                      <a:pPr algn="ctr"/>
                      <a:r>
                        <a:rPr lang="en-US" dirty="0"/>
                        <a:t>Value</a:t>
                      </a:r>
                      <a:endParaRPr lang="en-SG" dirty="0"/>
                    </a:p>
                  </a:txBody>
                  <a:tcPr anchor="ctr"/>
                </a:tc>
                <a:tc>
                  <a:txBody>
                    <a:bodyPr/>
                    <a:lstStyle/>
                    <a:p>
                      <a:pPr algn="ctr"/>
                      <a:r>
                        <a:rPr lang="en-US" dirty="0"/>
                        <a:t>Rationale</a:t>
                      </a:r>
                      <a:endParaRPr lang="en-SG" dirty="0"/>
                    </a:p>
                  </a:txBody>
                  <a:tcPr anchor="ctr"/>
                </a:tc>
                <a:extLst>
                  <a:ext uri="{0D108BD9-81ED-4DB2-BD59-A6C34878D82A}">
                    <a16:rowId xmlns:a16="http://schemas.microsoft.com/office/drawing/2014/main" val="1305708986"/>
                  </a:ext>
                </a:extLst>
              </a:tr>
              <a:tr h="370840">
                <a:tc>
                  <a:txBody>
                    <a:bodyPr/>
                    <a:lstStyle/>
                    <a:p>
                      <a:pPr algn="ctr"/>
                      <a:r>
                        <a:rPr lang="en-US" dirty="0"/>
                        <a:t>part*</a:t>
                      </a:r>
                      <a:endParaRPr lang="en-SG" dirty="0"/>
                    </a:p>
                  </a:txBody>
                  <a:tcPr anchor="ctr"/>
                </a:tc>
                <a:tc>
                  <a:txBody>
                    <a:bodyPr/>
                    <a:lstStyle/>
                    <a:p>
                      <a:pPr algn="ctr"/>
                      <a:r>
                        <a:rPr lang="en-US" dirty="0"/>
                        <a:t>“snippet”</a:t>
                      </a:r>
                      <a:endParaRPr lang="en-SG" dirty="0"/>
                    </a:p>
                  </a:txBody>
                  <a:tcPr anchor="ctr"/>
                </a:tc>
                <a:tc>
                  <a:txBody>
                    <a:bodyPr/>
                    <a:lstStyle/>
                    <a:p>
                      <a:pPr algn="ctr"/>
                      <a:r>
                        <a:rPr lang="en-US" dirty="0"/>
                        <a:t>-</a:t>
                      </a:r>
                      <a:endParaRPr lang="en-SG" dirty="0"/>
                    </a:p>
                  </a:txBody>
                  <a:tcPr anchor="ctr"/>
                </a:tc>
                <a:extLst>
                  <a:ext uri="{0D108BD9-81ED-4DB2-BD59-A6C34878D82A}">
                    <a16:rowId xmlns:a16="http://schemas.microsoft.com/office/drawing/2014/main" val="2900084275"/>
                  </a:ext>
                </a:extLst>
              </a:tr>
              <a:tr h="370840">
                <a:tc>
                  <a:txBody>
                    <a:bodyPr/>
                    <a:lstStyle/>
                    <a:p>
                      <a:pPr algn="ctr"/>
                      <a:r>
                        <a:rPr lang="en-US" dirty="0"/>
                        <a:t>q</a:t>
                      </a:r>
                      <a:endParaRPr lang="en-SG" dirty="0"/>
                    </a:p>
                  </a:txBody>
                  <a:tcPr anchor="ctr"/>
                </a:tc>
                <a:tc>
                  <a:txBody>
                    <a:bodyPr/>
                    <a:lstStyle/>
                    <a:p>
                      <a:pPr algn="ctr"/>
                      <a:r>
                        <a:rPr lang="en-SG" dirty="0"/>
                        <a:t>"climate change“</a:t>
                      </a:r>
                    </a:p>
                  </a:txBody>
                  <a:tcPr anchor="ctr"/>
                </a:tc>
                <a:tc>
                  <a:txBody>
                    <a:bodyPr/>
                    <a:lstStyle/>
                    <a:p>
                      <a:pPr algn="ctr"/>
                      <a:r>
                        <a:rPr lang="en-US" dirty="0"/>
                        <a:t>Topic</a:t>
                      </a:r>
                      <a:endParaRPr lang="en-SG" dirty="0"/>
                    </a:p>
                  </a:txBody>
                  <a:tcPr anchor="ctr"/>
                </a:tc>
                <a:extLst>
                  <a:ext uri="{0D108BD9-81ED-4DB2-BD59-A6C34878D82A}">
                    <a16:rowId xmlns:a16="http://schemas.microsoft.com/office/drawing/2014/main" val="1253144657"/>
                  </a:ext>
                </a:extLst>
              </a:tr>
              <a:tr h="370840">
                <a:tc>
                  <a:txBody>
                    <a:bodyPr/>
                    <a:lstStyle/>
                    <a:p>
                      <a:pPr algn="ctr"/>
                      <a:r>
                        <a:rPr lang="en-SG" dirty="0"/>
                        <a:t>order</a:t>
                      </a:r>
                    </a:p>
                  </a:txBody>
                  <a:tcPr anchor="ctr"/>
                </a:tc>
                <a:tc>
                  <a:txBody>
                    <a:bodyPr/>
                    <a:lstStyle/>
                    <a:p>
                      <a:pPr algn="ctr"/>
                      <a:r>
                        <a:rPr lang="en-SG" dirty="0"/>
                        <a:t>”relevance”/”</a:t>
                      </a:r>
                      <a:r>
                        <a:rPr lang="en-SG" dirty="0" err="1"/>
                        <a:t>viewCount</a:t>
                      </a:r>
                      <a:r>
                        <a:rPr lang="en-SG" dirty="0"/>
                        <a:t>”</a:t>
                      </a:r>
                    </a:p>
                  </a:txBody>
                  <a:tcPr anchor="ctr"/>
                </a:tc>
                <a:tc>
                  <a:txBody>
                    <a:bodyPr/>
                    <a:lstStyle/>
                    <a:p>
                      <a:pPr algn="ctr"/>
                      <a:r>
                        <a:rPr lang="en-SG" dirty="0"/>
                        <a:t>relevance: Most relevant content to climate change</a:t>
                      </a:r>
                    </a:p>
                    <a:p>
                      <a:pPr algn="ctr"/>
                      <a:r>
                        <a:rPr lang="en-SG" dirty="0" err="1"/>
                        <a:t>viewCount</a:t>
                      </a:r>
                      <a:r>
                        <a:rPr lang="en-SG" dirty="0"/>
                        <a:t>: Greater views allow for greater comments and greater diversity of sentiments</a:t>
                      </a:r>
                    </a:p>
                  </a:txBody>
                  <a:tcPr anchor="ctr"/>
                </a:tc>
                <a:extLst>
                  <a:ext uri="{0D108BD9-81ED-4DB2-BD59-A6C34878D82A}">
                    <a16:rowId xmlns:a16="http://schemas.microsoft.com/office/drawing/2014/main" val="4234447132"/>
                  </a:ext>
                </a:extLst>
              </a:tr>
              <a:tr h="370840">
                <a:tc>
                  <a:txBody>
                    <a:bodyPr/>
                    <a:lstStyle/>
                    <a:p>
                      <a:pPr algn="ctr"/>
                      <a:r>
                        <a:rPr lang="en-SG" dirty="0" err="1"/>
                        <a:t>publishedBefore</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800" b="0" kern="1200" dirty="0">
                          <a:solidFill>
                            <a:schemeClr val="dk1"/>
                          </a:solidFill>
                          <a:effectLst/>
                          <a:latin typeface="+mn-lt"/>
                          <a:ea typeface="+mn-ea"/>
                          <a:cs typeface="+mn-cs"/>
                        </a:rPr>
                        <a:t>2022-08-01T00:00:00Z</a:t>
                      </a:r>
                    </a:p>
                  </a:txBody>
                  <a:tcPr anchor="ctr"/>
                </a:tc>
                <a:tc>
                  <a:txBody>
                    <a:bodyPr/>
                    <a:lstStyle/>
                    <a:p>
                      <a:pPr algn="ctr"/>
                      <a:r>
                        <a:rPr lang="en-US" dirty="0"/>
                        <a:t>Constraint</a:t>
                      </a:r>
                      <a:endParaRPr lang="en-SG" dirty="0"/>
                    </a:p>
                  </a:txBody>
                  <a:tcPr anchor="ctr"/>
                </a:tc>
                <a:extLst>
                  <a:ext uri="{0D108BD9-81ED-4DB2-BD59-A6C34878D82A}">
                    <a16:rowId xmlns:a16="http://schemas.microsoft.com/office/drawing/2014/main" val="2795139"/>
                  </a:ext>
                </a:extLst>
              </a:tr>
              <a:tr h="370840">
                <a:tc>
                  <a:txBody>
                    <a:bodyPr/>
                    <a:lstStyle/>
                    <a:p>
                      <a:pPr algn="ctr"/>
                      <a:r>
                        <a:rPr lang="en-SG" dirty="0" err="1"/>
                        <a:t>publishedAfter</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800" b="0" kern="1200" dirty="0">
                          <a:solidFill>
                            <a:schemeClr val="dk1"/>
                          </a:solidFill>
                          <a:effectLst/>
                          <a:latin typeface="+mn-lt"/>
                          <a:ea typeface="+mn-ea"/>
                          <a:cs typeface="+mn-cs"/>
                        </a:rPr>
                        <a:t>2018-08-01T00:00:00Z</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Constraint</a:t>
                      </a:r>
                      <a:endParaRPr lang="en-SG" dirty="0"/>
                    </a:p>
                  </a:txBody>
                  <a:tcPr anchor="ctr"/>
                </a:tc>
                <a:extLst>
                  <a:ext uri="{0D108BD9-81ED-4DB2-BD59-A6C34878D82A}">
                    <a16:rowId xmlns:a16="http://schemas.microsoft.com/office/drawing/2014/main" val="4293915372"/>
                  </a:ext>
                </a:extLst>
              </a:tr>
              <a:tr h="370840">
                <a:tc>
                  <a:txBody>
                    <a:bodyPr/>
                    <a:lstStyle/>
                    <a:p>
                      <a:pPr algn="ctr"/>
                      <a:r>
                        <a:rPr lang="en-SG" dirty="0" err="1"/>
                        <a:t>safeSearch</a:t>
                      </a:r>
                      <a:endParaRPr lang="en-SG" dirty="0"/>
                    </a:p>
                  </a:txBody>
                  <a:tcPr anchor="ctr"/>
                </a:tc>
                <a:tc>
                  <a:txBody>
                    <a:bodyPr/>
                    <a:lstStyle/>
                    <a:p>
                      <a:pPr algn="ctr"/>
                      <a:r>
                        <a:rPr lang="en-US" dirty="0"/>
                        <a:t>none</a:t>
                      </a:r>
                      <a:endParaRPr lang="en-SG" dirty="0"/>
                    </a:p>
                  </a:txBody>
                  <a:tcPr anchor="ctr"/>
                </a:tc>
                <a:tc>
                  <a:txBody>
                    <a:bodyPr/>
                    <a:lstStyle/>
                    <a:p>
                      <a:pPr algn="ctr"/>
                      <a:r>
                        <a:rPr lang="en-US" dirty="0"/>
                        <a:t>Return maximum amount of unfiltered content for analysis </a:t>
                      </a:r>
                      <a:endParaRPr lang="en-SG" dirty="0"/>
                    </a:p>
                  </a:txBody>
                  <a:tcPr anchor="ctr"/>
                </a:tc>
                <a:extLst>
                  <a:ext uri="{0D108BD9-81ED-4DB2-BD59-A6C34878D82A}">
                    <a16:rowId xmlns:a16="http://schemas.microsoft.com/office/drawing/2014/main" val="4200960451"/>
                  </a:ext>
                </a:extLst>
              </a:tr>
              <a:tr h="370840">
                <a:tc>
                  <a:txBody>
                    <a:bodyPr/>
                    <a:lstStyle/>
                    <a:p>
                      <a:pPr algn="ctr"/>
                      <a:r>
                        <a:rPr lang="en-SG" dirty="0" err="1"/>
                        <a:t>maxResults</a:t>
                      </a:r>
                      <a:endParaRPr lang="en-SG" dirty="0"/>
                    </a:p>
                  </a:txBody>
                  <a:tcPr anchor="ctr"/>
                </a:tc>
                <a:tc>
                  <a:txBody>
                    <a:bodyPr/>
                    <a:lstStyle/>
                    <a:p>
                      <a:pPr algn="ctr"/>
                      <a:r>
                        <a:rPr lang="en-SG" dirty="0"/>
                        <a:t>50</a:t>
                      </a:r>
                    </a:p>
                  </a:txBody>
                  <a:tcPr anchor="ctr"/>
                </a:tc>
                <a:tc>
                  <a:txBody>
                    <a:bodyPr/>
                    <a:lstStyle/>
                    <a:p>
                      <a:pPr algn="ctr"/>
                      <a:r>
                        <a:rPr lang="en-US" dirty="0"/>
                        <a:t>Return maximum number of items in the result set</a:t>
                      </a:r>
                      <a:endParaRPr lang="en-SG" dirty="0"/>
                    </a:p>
                  </a:txBody>
                  <a:tcPr anchor="ctr"/>
                </a:tc>
                <a:extLst>
                  <a:ext uri="{0D108BD9-81ED-4DB2-BD59-A6C34878D82A}">
                    <a16:rowId xmlns:a16="http://schemas.microsoft.com/office/drawing/2014/main" val="758687129"/>
                  </a:ext>
                </a:extLst>
              </a:tr>
            </a:tbl>
          </a:graphicData>
        </a:graphic>
      </p:graphicFrame>
      <p:sp>
        <p:nvSpPr>
          <p:cNvPr id="8" name="TextBox 7">
            <a:extLst>
              <a:ext uri="{FF2B5EF4-FFF2-40B4-BE49-F238E27FC236}">
                <a16:creationId xmlns:a16="http://schemas.microsoft.com/office/drawing/2014/main" id="{68131381-90D9-9CD6-0557-BB2E7527F911}"/>
              </a:ext>
            </a:extLst>
          </p:cNvPr>
          <p:cNvSpPr txBox="1"/>
          <p:nvPr/>
        </p:nvSpPr>
        <p:spPr>
          <a:xfrm>
            <a:off x="4646082" y="233893"/>
            <a:ext cx="2899833" cy="369332"/>
          </a:xfrm>
          <a:prstGeom prst="rect">
            <a:avLst/>
          </a:prstGeom>
          <a:noFill/>
        </p:spPr>
        <p:txBody>
          <a:bodyPr wrap="square">
            <a:spAutoFit/>
          </a:bodyPr>
          <a:lstStyle/>
          <a:p>
            <a:r>
              <a:rPr lang="en-SG" i="0" dirty="0">
                <a:solidFill>
                  <a:srgbClr val="202124"/>
                </a:solidFill>
                <a:effectLst/>
                <a:latin typeface="Google Sans"/>
              </a:rPr>
              <a:t>In-depth: </a:t>
            </a:r>
            <a:r>
              <a:rPr lang="en-SG" i="0" dirty="0">
                <a:solidFill>
                  <a:srgbClr val="202124"/>
                </a:solidFill>
                <a:effectLst/>
                <a:latin typeface="Google Sans"/>
                <a:hlinkClick r:id="rId2"/>
              </a:rPr>
              <a:t>Youtube Search API</a:t>
            </a:r>
            <a:endParaRPr lang="en-SG" dirty="0"/>
          </a:p>
        </p:txBody>
      </p:sp>
    </p:spTree>
    <p:extLst>
      <p:ext uri="{BB962C8B-B14F-4D97-AF65-F5344CB8AC3E}">
        <p14:creationId xmlns:p14="http://schemas.microsoft.com/office/powerpoint/2010/main" val="32325255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3" name="TextBox 2">
            <a:extLst>
              <a:ext uri="{FF2B5EF4-FFF2-40B4-BE49-F238E27FC236}">
                <a16:creationId xmlns:a16="http://schemas.microsoft.com/office/drawing/2014/main" id="{BC8174BB-8111-9B61-520F-E6822156433F}"/>
              </a:ext>
            </a:extLst>
          </p:cNvPr>
          <p:cNvSpPr txBox="1"/>
          <p:nvPr/>
        </p:nvSpPr>
        <p:spPr>
          <a:xfrm>
            <a:off x="652256" y="5267816"/>
            <a:ext cx="10219267" cy="523220"/>
          </a:xfrm>
          <a:prstGeom prst="rect">
            <a:avLst/>
          </a:prstGeom>
          <a:noFill/>
        </p:spPr>
        <p:txBody>
          <a:bodyPr wrap="square">
            <a:spAutoFit/>
          </a:bodyPr>
          <a:lstStyle/>
          <a:p>
            <a:pPr marL="285750" indent="-285750">
              <a:buFont typeface="Arial" panose="020B0604020202020204" pitchFamily="34" charset="0"/>
              <a:buChar char="•"/>
            </a:pPr>
            <a:r>
              <a:rPr lang="en-US" sz="1400" dirty="0"/>
              <a:t>No dislike button - Likes cannot be negative</a:t>
            </a:r>
          </a:p>
          <a:p>
            <a:pPr marL="285750" indent="-285750">
              <a:buFont typeface="Arial" panose="020B0604020202020204" pitchFamily="34" charset="0"/>
              <a:buChar char="•"/>
            </a:pPr>
            <a:r>
              <a:rPr lang="en-US" sz="1400" dirty="0"/>
              <a:t>Previously explored under “Top 5 Liked”</a:t>
            </a:r>
          </a:p>
        </p:txBody>
      </p:sp>
      <p:sp>
        <p:nvSpPr>
          <p:cNvPr id="4" name="TextBox 3">
            <a:extLst>
              <a:ext uri="{FF2B5EF4-FFF2-40B4-BE49-F238E27FC236}">
                <a16:creationId xmlns:a16="http://schemas.microsoft.com/office/drawing/2014/main" id="{C810EBD3-4940-33F1-059F-C840F6D74D7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pic>
        <p:nvPicPr>
          <p:cNvPr id="8194" name="Picture 2">
            <a:extLst>
              <a:ext uri="{FF2B5EF4-FFF2-40B4-BE49-F238E27FC236}">
                <a16:creationId xmlns:a16="http://schemas.microsoft.com/office/drawing/2014/main" id="{BE2FFA0D-18C8-73D5-C516-4E6DBAE0D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38061"/>
            <a:ext cx="12192000" cy="396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8168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Exploratory Analysis</a:t>
            </a:r>
            <a:endParaRPr lang="en-SG" dirty="0"/>
          </a:p>
        </p:txBody>
      </p:sp>
      <p:sp>
        <p:nvSpPr>
          <p:cNvPr id="4" name="TextBox 3">
            <a:extLst>
              <a:ext uri="{FF2B5EF4-FFF2-40B4-BE49-F238E27FC236}">
                <a16:creationId xmlns:a16="http://schemas.microsoft.com/office/drawing/2014/main" id="{C810EBD3-4940-33F1-059F-C840F6D74D7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pic>
        <p:nvPicPr>
          <p:cNvPr id="11266" name="Picture 2">
            <a:extLst>
              <a:ext uri="{FF2B5EF4-FFF2-40B4-BE49-F238E27FC236}">
                <a16:creationId xmlns:a16="http://schemas.microsoft.com/office/drawing/2014/main" id="{0AFDF920-4D4B-2F0C-94BC-7E669836B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7802"/>
            <a:ext cx="12192000" cy="3735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1292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Lexicon-based Sentiment (AFINN, NRC)</a:t>
            </a:r>
          </a:p>
        </p:txBody>
      </p:sp>
      <p:pic>
        <p:nvPicPr>
          <p:cNvPr id="12290" name="Picture 2">
            <a:extLst>
              <a:ext uri="{FF2B5EF4-FFF2-40B4-BE49-F238E27FC236}">
                <a16:creationId xmlns:a16="http://schemas.microsoft.com/office/drawing/2014/main" id="{33ADA74F-56FC-97B0-2561-A0D4E8A30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7802"/>
            <a:ext cx="12192000" cy="5370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5625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Lexicon-based Sentiment (AFINN, NRC)</a:t>
            </a:r>
          </a:p>
        </p:txBody>
      </p:sp>
      <p:pic>
        <p:nvPicPr>
          <p:cNvPr id="14338" name="Picture 2">
            <a:extLst>
              <a:ext uri="{FF2B5EF4-FFF2-40B4-BE49-F238E27FC236}">
                <a16:creationId xmlns:a16="http://schemas.microsoft.com/office/drawing/2014/main" id="{DDBA8064-0BE0-90EC-6A3F-3ED0E81F8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526742"/>
            <a:ext cx="12192000" cy="33956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E2D788-DBE1-F176-1719-A441866AE803}"/>
              </a:ext>
            </a:extLst>
          </p:cNvPr>
          <p:cNvSpPr txBox="1"/>
          <p:nvPr/>
        </p:nvSpPr>
        <p:spPr>
          <a:xfrm>
            <a:off x="-83483" y="5050913"/>
            <a:ext cx="3951395" cy="307777"/>
          </a:xfrm>
          <a:prstGeom prst="rect">
            <a:avLst/>
          </a:prstGeom>
          <a:noFill/>
        </p:spPr>
        <p:txBody>
          <a:bodyPr wrap="square">
            <a:spAutoFit/>
          </a:bodyPr>
          <a:lstStyle/>
          <a:p>
            <a:pPr marL="285750" indent="-285750">
              <a:buFont typeface="Arial" panose="020B0604020202020204" pitchFamily="34" charset="0"/>
              <a:buChar char="•"/>
            </a:pPr>
            <a:r>
              <a:rPr lang="en-US" sz="1400" dirty="0"/>
              <a:t>Generally more positive than negative</a:t>
            </a:r>
          </a:p>
        </p:txBody>
      </p:sp>
      <p:sp>
        <p:nvSpPr>
          <p:cNvPr id="7" name="Oval 6">
            <a:extLst>
              <a:ext uri="{FF2B5EF4-FFF2-40B4-BE49-F238E27FC236}">
                <a16:creationId xmlns:a16="http://schemas.microsoft.com/office/drawing/2014/main" id="{F0C26115-7440-9FA9-2CA6-BEF5070F4D49}"/>
              </a:ext>
            </a:extLst>
          </p:cNvPr>
          <p:cNvSpPr/>
          <p:nvPr/>
        </p:nvSpPr>
        <p:spPr>
          <a:xfrm>
            <a:off x="3955308" y="2478024"/>
            <a:ext cx="1069848" cy="3017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133DCA54-9153-BFD1-D6E6-2E2487DBF735}"/>
              </a:ext>
            </a:extLst>
          </p:cNvPr>
          <p:cNvSpPr txBox="1"/>
          <p:nvPr/>
        </p:nvSpPr>
        <p:spPr>
          <a:xfrm>
            <a:off x="3955308" y="5050913"/>
            <a:ext cx="7978799" cy="307777"/>
          </a:xfrm>
          <a:prstGeom prst="rect">
            <a:avLst/>
          </a:prstGeom>
          <a:noFill/>
        </p:spPr>
        <p:txBody>
          <a:bodyPr wrap="square">
            <a:spAutoFit/>
          </a:bodyPr>
          <a:lstStyle/>
          <a:p>
            <a:pPr marL="285750" indent="-285750">
              <a:buFont typeface="Arial" panose="020B0604020202020204" pitchFamily="34" charset="0"/>
              <a:buChar char="•"/>
            </a:pPr>
            <a:r>
              <a:rPr lang="en-US" sz="1400" dirty="0"/>
              <a:t>What’s an example of negative &amp; disgust on climate change?</a:t>
            </a:r>
          </a:p>
        </p:txBody>
      </p:sp>
    </p:spTree>
    <p:extLst>
      <p:ext uri="{BB962C8B-B14F-4D97-AF65-F5344CB8AC3E}">
        <p14:creationId xmlns:p14="http://schemas.microsoft.com/office/powerpoint/2010/main" val="36069351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Lexicon-based Sentiment (AFINN, NRC)</a:t>
            </a:r>
          </a:p>
        </p:txBody>
      </p:sp>
      <p:sp>
        <p:nvSpPr>
          <p:cNvPr id="8" name="TextBox 7">
            <a:extLst>
              <a:ext uri="{FF2B5EF4-FFF2-40B4-BE49-F238E27FC236}">
                <a16:creationId xmlns:a16="http://schemas.microsoft.com/office/drawing/2014/main" id="{133DCA54-9153-BFD1-D6E6-2E2487DBF735}"/>
              </a:ext>
            </a:extLst>
          </p:cNvPr>
          <p:cNvSpPr txBox="1"/>
          <p:nvPr/>
        </p:nvSpPr>
        <p:spPr>
          <a:xfrm>
            <a:off x="986365" y="1267802"/>
            <a:ext cx="7978799" cy="307777"/>
          </a:xfrm>
          <a:prstGeom prst="rect">
            <a:avLst/>
          </a:prstGeom>
          <a:noFill/>
        </p:spPr>
        <p:txBody>
          <a:bodyPr wrap="square">
            <a:spAutoFit/>
          </a:bodyPr>
          <a:lstStyle/>
          <a:p>
            <a:pPr marL="285750" indent="-285750">
              <a:buFont typeface="Arial" panose="020B0604020202020204" pitchFamily="34" charset="0"/>
              <a:buChar char="•"/>
            </a:pPr>
            <a:r>
              <a:rPr lang="en-US" sz="1400" dirty="0"/>
              <a:t>What’s an example of negative &amp; disgust on climate change?</a:t>
            </a:r>
          </a:p>
        </p:txBody>
      </p:sp>
      <p:graphicFrame>
        <p:nvGraphicFramePr>
          <p:cNvPr id="3" name="Table 6">
            <a:extLst>
              <a:ext uri="{FF2B5EF4-FFF2-40B4-BE49-F238E27FC236}">
                <a16:creationId xmlns:a16="http://schemas.microsoft.com/office/drawing/2014/main" id="{1DE0ED0B-47FB-D60F-F4E9-2CCCE2D7DF03}"/>
              </a:ext>
            </a:extLst>
          </p:cNvPr>
          <p:cNvGraphicFramePr>
            <a:graphicFrameLocks noGrp="1"/>
          </p:cNvGraphicFramePr>
          <p:nvPr>
            <p:extLst>
              <p:ext uri="{D42A27DB-BD31-4B8C-83A1-F6EECF244321}">
                <p14:modId xmlns:p14="http://schemas.microsoft.com/office/powerpoint/2010/main" val="1385237969"/>
              </p:ext>
            </p:extLst>
          </p:nvPr>
        </p:nvGraphicFramePr>
        <p:xfrm>
          <a:off x="570519" y="1667912"/>
          <a:ext cx="11050957" cy="4618235"/>
        </p:xfrm>
        <a:graphic>
          <a:graphicData uri="http://schemas.openxmlformats.org/drawingml/2006/table">
            <a:tbl>
              <a:tblPr firstRow="1" bandRow="1">
                <a:tableStyleId>{5C22544A-7EE6-4342-B048-85BDC9FD1C3A}</a:tableStyleId>
              </a:tblPr>
              <a:tblGrid>
                <a:gridCol w="1545336">
                  <a:extLst>
                    <a:ext uri="{9D8B030D-6E8A-4147-A177-3AD203B41FA5}">
                      <a16:colId xmlns:a16="http://schemas.microsoft.com/office/drawing/2014/main" val="3488452871"/>
                    </a:ext>
                  </a:extLst>
                </a:gridCol>
                <a:gridCol w="6159465">
                  <a:extLst>
                    <a:ext uri="{9D8B030D-6E8A-4147-A177-3AD203B41FA5}">
                      <a16:colId xmlns:a16="http://schemas.microsoft.com/office/drawing/2014/main" val="1837970255"/>
                    </a:ext>
                  </a:extLst>
                </a:gridCol>
                <a:gridCol w="722376">
                  <a:extLst>
                    <a:ext uri="{9D8B030D-6E8A-4147-A177-3AD203B41FA5}">
                      <a16:colId xmlns:a16="http://schemas.microsoft.com/office/drawing/2014/main" val="3685792243"/>
                    </a:ext>
                  </a:extLst>
                </a:gridCol>
                <a:gridCol w="2623780">
                  <a:extLst>
                    <a:ext uri="{9D8B030D-6E8A-4147-A177-3AD203B41FA5}">
                      <a16:colId xmlns:a16="http://schemas.microsoft.com/office/drawing/2014/main" val="2499716339"/>
                    </a:ext>
                  </a:extLst>
                </a:gridCol>
              </a:tblGrid>
              <a:tr h="320555">
                <a:tc>
                  <a:txBody>
                    <a:bodyPr/>
                    <a:lstStyle/>
                    <a:p>
                      <a:pPr algn="ctr"/>
                      <a:r>
                        <a:rPr lang="en-US" sz="1400" dirty="0" err="1"/>
                        <a:t>Comment_date</a:t>
                      </a:r>
                      <a:endParaRPr lang="en-SG" sz="1400" dirty="0"/>
                    </a:p>
                  </a:txBody>
                  <a:tcPr anchor="ctr"/>
                </a:tc>
                <a:tc>
                  <a:txBody>
                    <a:bodyPr/>
                    <a:lstStyle/>
                    <a:p>
                      <a:pPr algn="ctr"/>
                      <a:r>
                        <a:rPr lang="en-US" sz="1400" dirty="0"/>
                        <a:t>Comment</a:t>
                      </a:r>
                      <a:endParaRPr lang="en-SG" sz="1400" dirty="0"/>
                    </a:p>
                  </a:txBody>
                  <a:tcPr anchor="ctr"/>
                </a:tc>
                <a:tc>
                  <a:txBody>
                    <a:bodyPr/>
                    <a:lstStyle/>
                    <a:p>
                      <a:pPr algn="ctr"/>
                      <a:r>
                        <a:rPr lang="en-US" sz="1400" dirty="0"/>
                        <a:t>Likes</a:t>
                      </a:r>
                      <a:endParaRPr lang="en-SG" sz="1400" dirty="0"/>
                    </a:p>
                  </a:txBody>
                  <a:tcPr anchor="ctr"/>
                </a:tc>
                <a:tc>
                  <a:txBody>
                    <a:bodyPr/>
                    <a:lstStyle/>
                    <a:p>
                      <a:pPr algn="ctr"/>
                      <a:r>
                        <a:rPr lang="en-US" sz="1400" dirty="0"/>
                        <a:t>Reference</a:t>
                      </a:r>
                      <a:endParaRPr lang="en-SG" sz="1400" dirty="0"/>
                    </a:p>
                  </a:txBody>
                  <a:tcPr anchor="ctr"/>
                </a:tc>
                <a:extLst>
                  <a:ext uri="{0D108BD9-81ED-4DB2-BD59-A6C34878D82A}">
                    <a16:rowId xmlns:a16="http://schemas.microsoft.com/office/drawing/2014/main" val="3169543702"/>
                  </a:ext>
                </a:extLst>
              </a:tr>
              <a:tr h="158899">
                <a:tc>
                  <a:txBody>
                    <a:bodyPr/>
                    <a:lstStyle/>
                    <a:p>
                      <a:pPr algn="ctr"/>
                      <a:r>
                        <a:rPr lang="en-SG" sz="1400" b="0" i="0" kern="1200" dirty="0">
                          <a:solidFill>
                            <a:schemeClr val="dk1"/>
                          </a:solidFill>
                          <a:effectLst/>
                          <a:latin typeface="+mn-lt"/>
                          <a:ea typeface="+mn-ea"/>
                          <a:cs typeface="+mn-cs"/>
                        </a:rPr>
                        <a:t>2020-05-15</a:t>
                      </a:r>
                      <a:endParaRPr lang="en-SG" sz="1400" dirty="0"/>
                    </a:p>
                  </a:txBody>
                  <a:tcPr anchor="ctr"/>
                </a:tc>
                <a:tc>
                  <a:txBody>
                    <a:bodyPr/>
                    <a:lstStyle/>
                    <a:p>
                      <a:pPr algn="l"/>
                      <a:r>
                        <a:rPr lang="en-US" sz="1200" dirty="0"/>
                        <a:t>I am a </a:t>
                      </a:r>
                      <a:r>
                        <a:rPr lang="en-US" sz="1200" dirty="0" err="1"/>
                        <a:t>Kolkatan</a:t>
                      </a:r>
                      <a:r>
                        <a:rPr lang="en-US" sz="1200" dirty="0"/>
                        <a:t> and I can assure you the situation is getting worse every year. Lesser trees but more cars. </a:t>
                      </a:r>
                    </a:p>
                    <a:p>
                      <a:pPr algn="l"/>
                      <a:endParaRPr lang="en-US" sz="1200" dirty="0"/>
                    </a:p>
                    <a:p>
                      <a:pPr algn="l"/>
                      <a:r>
                        <a:rPr lang="en-US" sz="1200" dirty="0"/>
                        <a:t>Summers are getting longer and the number of cyclones are increasing like clockwork</a:t>
                      </a:r>
                    </a:p>
                  </a:txBody>
                  <a:tcPr anchor="ctr"/>
                </a:tc>
                <a:tc>
                  <a:txBody>
                    <a:bodyPr/>
                    <a:lstStyle/>
                    <a:p>
                      <a:pPr algn="ctr"/>
                      <a:r>
                        <a:rPr lang="en-US" sz="1400" dirty="0"/>
                        <a:t>0</a:t>
                      </a:r>
                      <a:endParaRPr lang="en-SG" sz="1400" dirty="0"/>
                    </a:p>
                  </a:txBody>
                  <a:tcPr anchor="ctr"/>
                </a:tc>
                <a:tc>
                  <a:txBody>
                    <a:bodyPr/>
                    <a:lstStyle/>
                    <a:p>
                      <a:pPr lvl="1" algn="l"/>
                      <a:r>
                        <a:rPr lang="en-US" sz="1200" dirty="0">
                          <a:hlinkClick r:id="rId3" action="ppaction://hlinkfile"/>
                        </a:rPr>
                        <a:t>What Will Happen if Earth's Temperature is Raised 2°C </a:t>
                      </a:r>
                      <a:r>
                        <a:rPr lang="en-US" sz="1200" dirty="0"/>
                        <a:t>(</a:t>
                      </a:r>
                      <a:r>
                        <a:rPr lang="en-US" sz="1200" dirty="0" err="1"/>
                        <a:t>SciShow</a:t>
                      </a:r>
                      <a:r>
                        <a:rPr lang="en-US" sz="1200" dirty="0"/>
                        <a:t>)</a:t>
                      </a:r>
                    </a:p>
                  </a:txBody>
                  <a:tcPr anchor="ctr"/>
                </a:tc>
                <a:extLst>
                  <a:ext uri="{0D108BD9-81ED-4DB2-BD59-A6C34878D82A}">
                    <a16:rowId xmlns:a16="http://schemas.microsoft.com/office/drawing/2014/main" val="919231440"/>
                  </a:ext>
                </a:extLst>
              </a:tr>
              <a:tr h="0">
                <a:tc>
                  <a:txBody>
                    <a:bodyPr/>
                    <a:lstStyle/>
                    <a:p>
                      <a:pPr algn="ctr"/>
                      <a:r>
                        <a:rPr lang="en-SG" sz="1400" b="0" i="0" kern="1200" dirty="0">
                          <a:solidFill>
                            <a:schemeClr val="dk1"/>
                          </a:solidFill>
                          <a:effectLst/>
                          <a:latin typeface="+mn-lt"/>
                          <a:ea typeface="+mn-ea"/>
                          <a:cs typeface="+mn-cs"/>
                        </a:rPr>
                        <a:t>2020-05-15</a:t>
                      </a:r>
                      <a:endParaRPr lang="en-SG" sz="1400" dirty="0"/>
                    </a:p>
                  </a:txBody>
                  <a:tcPr anchor="ctr"/>
                </a:tc>
                <a:tc>
                  <a:txBody>
                    <a:bodyPr/>
                    <a:lstStyle/>
                    <a:p>
                      <a:pPr algn="l"/>
                      <a:r>
                        <a:rPr lang="en-US" sz="1200" dirty="0"/>
                        <a:t>I think the question should what are we ordinary people of this planet doing to slow climate change. </a:t>
                      </a:r>
                    </a:p>
                    <a:p>
                      <a:pPr algn="l"/>
                      <a:endParaRPr lang="en-US" sz="1200" dirty="0"/>
                    </a:p>
                    <a:p>
                      <a:pPr algn="l"/>
                      <a:r>
                        <a:rPr lang="en-US" sz="1200" dirty="0"/>
                        <a:t>Seeing on the news all the fireworks to celebrate New Year all around the world, though we know how much fireworks pollute the air, makes me sad, because we as people or rather majority of people are simply not willing to change and give up unnecessary things which help cause the climate change.</a:t>
                      </a:r>
                    </a:p>
                    <a:p>
                      <a:pPr algn="l"/>
                      <a:endParaRPr lang="en-US" sz="1200" dirty="0"/>
                    </a:p>
                    <a:p>
                      <a:pPr algn="l"/>
                      <a:r>
                        <a:rPr lang="en-US" sz="1200" dirty="0"/>
                        <a:t>It makes me sad because people are still ignorant, selfish and greedy and my humble opinion is that our planet is ****.. :(</a:t>
                      </a:r>
                    </a:p>
                  </a:txBody>
                  <a:tcPr anchor="ctr"/>
                </a:tc>
                <a:tc>
                  <a:txBody>
                    <a:bodyPr/>
                    <a:lstStyle/>
                    <a:p>
                      <a:pPr algn="ctr"/>
                      <a:r>
                        <a:rPr lang="en-US" sz="1400" dirty="0"/>
                        <a:t>0</a:t>
                      </a:r>
                      <a:endParaRPr lang="en-SG" sz="1400" dirty="0"/>
                    </a:p>
                  </a:txBody>
                  <a:tcPr anchor="ctr"/>
                </a:tc>
                <a:tc>
                  <a:txBody>
                    <a:bodyPr/>
                    <a:lstStyle/>
                    <a:p>
                      <a:pPr lvl="1" algn="l"/>
                      <a:r>
                        <a:rPr lang="en-US" sz="1200" dirty="0">
                          <a:hlinkClick r:id="rId4" action="ppaction://hlinkfile"/>
                        </a:rPr>
                        <a:t>What World Leaders Are Doing To Slow Climate Change </a:t>
                      </a:r>
                      <a:r>
                        <a:rPr lang="en-US" sz="1200" dirty="0"/>
                        <a:t>(TODAY)</a:t>
                      </a:r>
                    </a:p>
                  </a:txBody>
                  <a:tcPr anchor="ctr"/>
                </a:tc>
                <a:extLst>
                  <a:ext uri="{0D108BD9-81ED-4DB2-BD59-A6C34878D82A}">
                    <a16:rowId xmlns:a16="http://schemas.microsoft.com/office/drawing/2014/main" val="108390364"/>
                  </a:ext>
                </a:extLst>
              </a:tr>
              <a:tr h="137718">
                <a:tc>
                  <a:txBody>
                    <a:bodyPr/>
                    <a:lstStyle/>
                    <a:p>
                      <a:pPr algn="ctr"/>
                      <a:r>
                        <a:rPr lang="en-SG" sz="1400" dirty="0"/>
                        <a:t>2022-05-15</a:t>
                      </a:r>
                    </a:p>
                  </a:txBody>
                  <a:tcPr anchor="ctr"/>
                </a:tc>
                <a:tc>
                  <a:txBody>
                    <a:bodyPr/>
                    <a:lstStyle/>
                    <a:p>
                      <a:pPr algn="l"/>
                      <a:r>
                        <a:rPr lang="en-US" sz="1200" u="sng" dirty="0"/>
                        <a:t>CRAP</a:t>
                      </a:r>
                      <a:r>
                        <a:rPr lang="en-US" sz="1200" dirty="0"/>
                        <a:t>, GREEN ON THE OUTSIDE RED ON THE INSIDE, WATERMELON COMMIES, AGAIN </a:t>
                      </a:r>
                      <a:r>
                        <a:rPr lang="en-US" sz="1200" u="sng" dirty="0"/>
                        <a:t>CRAP</a:t>
                      </a:r>
                      <a:endParaRPr lang="en-SG" sz="1200" u="sng" dirty="0"/>
                    </a:p>
                  </a:txBody>
                  <a:tcPr anchor="ctr"/>
                </a:tc>
                <a:tc>
                  <a:txBody>
                    <a:bodyPr/>
                    <a:lstStyle/>
                    <a:p>
                      <a:pPr algn="ctr"/>
                      <a:r>
                        <a:rPr lang="en-US" sz="1400" dirty="0"/>
                        <a:t>0</a:t>
                      </a:r>
                      <a:endParaRPr lang="en-SG" sz="1400" dirty="0"/>
                    </a:p>
                  </a:txBody>
                  <a:tcPr anchor="ctr"/>
                </a:tc>
                <a:tc>
                  <a:txBody>
                    <a:bodyPr/>
                    <a:lstStyle/>
                    <a:p>
                      <a:pPr lvl="1" algn="l"/>
                      <a:r>
                        <a:rPr lang="en-US" sz="1200" dirty="0">
                          <a:hlinkClick r:id="rId5" action="ppaction://hlinkfile"/>
                        </a:rPr>
                        <a:t>2 Degrees Till The End | Global Warming Documentary </a:t>
                      </a:r>
                      <a:r>
                        <a:rPr lang="en-US" sz="1200" dirty="0"/>
                        <a:t>(Science)</a:t>
                      </a:r>
                    </a:p>
                  </a:txBody>
                  <a:tcPr anchor="ctr"/>
                </a:tc>
                <a:extLst>
                  <a:ext uri="{0D108BD9-81ED-4DB2-BD59-A6C34878D82A}">
                    <a16:rowId xmlns:a16="http://schemas.microsoft.com/office/drawing/2014/main" val="1368946009"/>
                  </a:ext>
                </a:extLst>
              </a:tr>
              <a:tr h="0">
                <a:tc>
                  <a:txBody>
                    <a:bodyPr/>
                    <a:lstStyle/>
                    <a:p>
                      <a:pPr algn="ctr"/>
                      <a:r>
                        <a:rPr lang="en-SG" sz="1400" dirty="0"/>
                        <a:t>2021-07-25</a:t>
                      </a:r>
                    </a:p>
                  </a:txBody>
                  <a:tcPr anchor="ctr"/>
                </a:tc>
                <a:tc>
                  <a:txBody>
                    <a:bodyPr/>
                    <a:lstStyle/>
                    <a:p>
                      <a:pPr algn="l"/>
                      <a:r>
                        <a:rPr lang="en-US" sz="1200" dirty="0"/>
                        <a:t>How does this type of flooding 😭houses handle </a:t>
                      </a:r>
                      <a:r>
                        <a:rPr lang="en-US" sz="1200" u="sng" dirty="0"/>
                        <a:t>sewage</a:t>
                      </a:r>
                      <a:r>
                        <a:rPr lang="en-US" sz="1200" dirty="0"/>
                        <a:t> water and </a:t>
                      </a:r>
                      <a:r>
                        <a:rPr lang="en-US" sz="1200" u="sng" dirty="0"/>
                        <a:t>waste</a:t>
                      </a:r>
                      <a:r>
                        <a:rPr lang="en-US" sz="1200" dirty="0"/>
                        <a:t>?</a:t>
                      </a:r>
                      <a:endParaRPr lang="en-SG" sz="1200" dirty="0"/>
                    </a:p>
                  </a:txBody>
                  <a:tcPr anchor="ctr"/>
                </a:tc>
                <a:tc>
                  <a:txBody>
                    <a:bodyPr/>
                    <a:lstStyle/>
                    <a:p>
                      <a:pPr algn="ctr"/>
                      <a:r>
                        <a:rPr lang="en-US" sz="1400" dirty="0"/>
                        <a:t>0</a:t>
                      </a:r>
                      <a:endParaRPr lang="en-SG" sz="1400" dirty="0"/>
                    </a:p>
                  </a:txBody>
                  <a:tcPr anchor="ctr"/>
                </a:tc>
                <a:tc>
                  <a:txBody>
                    <a:bodyPr/>
                    <a:lstStyle/>
                    <a:p>
                      <a:pPr lvl="1" algn="l"/>
                      <a:r>
                        <a:rPr lang="en-US" sz="1200" dirty="0">
                          <a:hlinkClick r:id="rId6" action="ppaction://hlinkfile"/>
                        </a:rPr>
                        <a:t>Climate change – living on the water </a:t>
                      </a:r>
                      <a:r>
                        <a:rPr lang="en-US" sz="1200" dirty="0"/>
                        <a:t>(DW Documentary)</a:t>
                      </a:r>
                    </a:p>
                  </a:txBody>
                  <a:tcPr anchor="ctr"/>
                </a:tc>
                <a:extLst>
                  <a:ext uri="{0D108BD9-81ED-4DB2-BD59-A6C34878D82A}">
                    <a16:rowId xmlns:a16="http://schemas.microsoft.com/office/drawing/2014/main" val="2201327335"/>
                  </a:ext>
                </a:extLst>
              </a:tr>
              <a:tr h="247036">
                <a:tc>
                  <a:txBody>
                    <a:bodyPr/>
                    <a:lstStyle/>
                    <a:p>
                      <a:pPr algn="ctr"/>
                      <a:r>
                        <a:rPr lang="en-SG" sz="1400" dirty="0"/>
                        <a:t>2020-09-26</a:t>
                      </a:r>
                    </a:p>
                  </a:txBody>
                  <a:tcPr anchor="ctr"/>
                </a:tc>
                <a:tc>
                  <a:txBody>
                    <a:bodyPr/>
                    <a:lstStyle/>
                    <a:p>
                      <a:pPr algn="l"/>
                      <a:r>
                        <a:rPr lang="en-US" sz="1200" dirty="0"/>
                        <a:t>Yeah nuclear does lower co2 but it leaves behind </a:t>
                      </a:r>
                      <a:r>
                        <a:rPr lang="en-US" sz="1200" u="sng" dirty="0"/>
                        <a:t>nuclear waste </a:t>
                      </a:r>
                      <a:r>
                        <a:rPr lang="en-US" sz="1200" dirty="0"/>
                        <a:t>plus plants take in co2 and then </a:t>
                      </a:r>
                      <a:r>
                        <a:rPr lang="en-US" sz="1200" dirty="0" err="1"/>
                        <a:t>expell</a:t>
                      </a:r>
                      <a:r>
                        <a:rPr lang="en-US" sz="1200" dirty="0"/>
                        <a:t> o2</a:t>
                      </a:r>
                      <a:endParaRPr lang="en-SG" sz="1200" dirty="0"/>
                    </a:p>
                  </a:txBody>
                  <a:tcPr anchor="ctr"/>
                </a:tc>
                <a:tc>
                  <a:txBody>
                    <a:bodyPr/>
                    <a:lstStyle/>
                    <a:p>
                      <a:pPr algn="ctr"/>
                      <a:r>
                        <a:rPr lang="en-US" sz="1400" dirty="0"/>
                        <a:t>0</a:t>
                      </a:r>
                      <a:endParaRPr lang="en-SG" sz="1400" dirty="0"/>
                    </a:p>
                  </a:txBody>
                  <a:tcPr anchor="ctr"/>
                </a:tc>
                <a:tc>
                  <a:txBody>
                    <a:bodyPr/>
                    <a:lstStyle/>
                    <a:p>
                      <a:pPr lvl="1" algn="l"/>
                      <a:endParaRPr lang="en-US" sz="1200" dirty="0"/>
                    </a:p>
                  </a:txBody>
                  <a:tcPr anchor="ctr"/>
                </a:tc>
                <a:extLst>
                  <a:ext uri="{0D108BD9-81ED-4DB2-BD59-A6C34878D82A}">
                    <a16:rowId xmlns:a16="http://schemas.microsoft.com/office/drawing/2014/main" val="1412567510"/>
                  </a:ext>
                </a:extLst>
              </a:tr>
            </a:tbl>
          </a:graphicData>
        </a:graphic>
      </p:graphicFrame>
    </p:spTree>
    <p:extLst>
      <p:ext uri="{BB962C8B-B14F-4D97-AF65-F5344CB8AC3E}">
        <p14:creationId xmlns:p14="http://schemas.microsoft.com/office/powerpoint/2010/main" val="15748209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Lexicon-based Sentiment (AFINN, NRC)</a:t>
            </a:r>
          </a:p>
        </p:txBody>
      </p:sp>
      <p:pic>
        <p:nvPicPr>
          <p:cNvPr id="15364" name="Picture 4">
            <a:extLst>
              <a:ext uri="{FF2B5EF4-FFF2-40B4-BE49-F238E27FC236}">
                <a16:creationId xmlns:a16="http://schemas.microsoft.com/office/drawing/2014/main" id="{B5A5B6D2-8663-E8CD-CBC8-30E00F1CB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227241"/>
            <a:ext cx="12192000" cy="3771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90548FE-28C1-7D6A-29B7-1EFFB0BE2F22}"/>
              </a:ext>
            </a:extLst>
          </p:cNvPr>
          <p:cNvSpPr txBox="1"/>
          <p:nvPr/>
        </p:nvSpPr>
        <p:spPr>
          <a:xfrm>
            <a:off x="986365" y="5050913"/>
            <a:ext cx="10219267" cy="307777"/>
          </a:xfrm>
          <a:prstGeom prst="rect">
            <a:avLst/>
          </a:prstGeom>
          <a:noFill/>
        </p:spPr>
        <p:txBody>
          <a:bodyPr wrap="square">
            <a:spAutoFit/>
          </a:bodyPr>
          <a:lstStyle/>
          <a:p>
            <a:pPr marL="285750" indent="-285750">
              <a:buFont typeface="Arial" panose="020B0604020202020204" pitchFamily="34" charset="0"/>
              <a:buChar char="•"/>
            </a:pPr>
            <a:r>
              <a:rPr lang="en-US" sz="1400" dirty="0"/>
              <a:t>Major sentiments are positive, negative, fear in that order</a:t>
            </a:r>
          </a:p>
        </p:txBody>
      </p:sp>
    </p:spTree>
    <p:extLst>
      <p:ext uri="{BB962C8B-B14F-4D97-AF65-F5344CB8AC3E}">
        <p14:creationId xmlns:p14="http://schemas.microsoft.com/office/powerpoint/2010/main" val="2660834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Lexicon-based Sentiment (AFINN, NRC)</a:t>
            </a:r>
          </a:p>
        </p:txBody>
      </p:sp>
      <p:pic>
        <p:nvPicPr>
          <p:cNvPr id="17410" name="Picture 2">
            <a:extLst>
              <a:ext uri="{FF2B5EF4-FFF2-40B4-BE49-F238E27FC236}">
                <a16:creationId xmlns:a16="http://schemas.microsoft.com/office/drawing/2014/main" id="{4A5AC0B6-BE0A-5A45-8618-2F30F6E18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7802"/>
            <a:ext cx="12192000" cy="3771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25837D-DB4A-64A9-5CD6-F226B3C8CA30}"/>
              </a:ext>
            </a:extLst>
          </p:cNvPr>
          <p:cNvSpPr txBox="1"/>
          <p:nvPr/>
        </p:nvSpPr>
        <p:spPr>
          <a:xfrm>
            <a:off x="986365" y="5050913"/>
            <a:ext cx="10219267" cy="307777"/>
          </a:xfrm>
          <a:prstGeom prst="rect">
            <a:avLst/>
          </a:prstGeom>
          <a:noFill/>
        </p:spPr>
        <p:txBody>
          <a:bodyPr wrap="square">
            <a:spAutoFit/>
          </a:bodyPr>
          <a:lstStyle/>
          <a:p>
            <a:pPr marL="285750" indent="-285750">
              <a:buFont typeface="Arial" panose="020B0604020202020204" pitchFamily="34" charset="0"/>
              <a:buChar char="•"/>
            </a:pPr>
            <a:r>
              <a:rPr lang="en-US" sz="1400" dirty="0"/>
              <a:t>Zoom in</a:t>
            </a:r>
          </a:p>
        </p:txBody>
      </p:sp>
    </p:spTree>
    <p:extLst>
      <p:ext uri="{BB962C8B-B14F-4D97-AF65-F5344CB8AC3E}">
        <p14:creationId xmlns:p14="http://schemas.microsoft.com/office/powerpoint/2010/main" val="12783799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Lexicon-based Sentiment (AFINN, NRC)</a:t>
            </a:r>
          </a:p>
        </p:txBody>
      </p:sp>
      <p:pic>
        <p:nvPicPr>
          <p:cNvPr id="16386" name="Picture 2">
            <a:extLst>
              <a:ext uri="{FF2B5EF4-FFF2-40B4-BE49-F238E27FC236}">
                <a16:creationId xmlns:a16="http://schemas.microsoft.com/office/drawing/2014/main" id="{A0C52848-3A03-6389-3338-F315C0200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5469"/>
            <a:ext cx="12192000" cy="3790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1268347-53FE-CAD5-9A49-2EA18A63CAF6}"/>
              </a:ext>
            </a:extLst>
          </p:cNvPr>
          <p:cNvSpPr txBox="1"/>
          <p:nvPr/>
        </p:nvSpPr>
        <p:spPr>
          <a:xfrm>
            <a:off x="986365" y="5050913"/>
            <a:ext cx="10219267" cy="307777"/>
          </a:xfrm>
          <a:prstGeom prst="rect">
            <a:avLst/>
          </a:prstGeom>
          <a:noFill/>
        </p:spPr>
        <p:txBody>
          <a:bodyPr wrap="square">
            <a:spAutoFit/>
          </a:bodyPr>
          <a:lstStyle/>
          <a:p>
            <a:pPr marL="285750" indent="-285750">
              <a:buFont typeface="Arial" panose="020B0604020202020204" pitchFamily="34" charset="0"/>
              <a:buChar char="•"/>
            </a:pPr>
            <a:r>
              <a:rPr lang="en-US" sz="1400" dirty="0"/>
              <a:t>Zoom in</a:t>
            </a:r>
          </a:p>
        </p:txBody>
      </p:sp>
    </p:spTree>
    <p:extLst>
      <p:ext uri="{BB962C8B-B14F-4D97-AF65-F5344CB8AC3E}">
        <p14:creationId xmlns:p14="http://schemas.microsoft.com/office/powerpoint/2010/main" val="14912542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986365" y="436805"/>
            <a:ext cx="10219267"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986365" y="806137"/>
            <a:ext cx="6101860" cy="369332"/>
          </a:xfrm>
          <a:prstGeom prst="rect">
            <a:avLst/>
          </a:prstGeom>
          <a:noFill/>
        </p:spPr>
        <p:txBody>
          <a:bodyPr wrap="square">
            <a:spAutoFit/>
          </a:bodyPr>
          <a:lstStyle/>
          <a:p>
            <a:r>
              <a:rPr lang="en-US" dirty="0"/>
              <a:t>Sentence-based Sentiment (VADER + Flair)</a:t>
            </a:r>
          </a:p>
        </p:txBody>
      </p:sp>
      <p:pic>
        <p:nvPicPr>
          <p:cNvPr id="8194" name="Picture 2">
            <a:extLst>
              <a:ext uri="{FF2B5EF4-FFF2-40B4-BE49-F238E27FC236}">
                <a16:creationId xmlns:a16="http://schemas.microsoft.com/office/drawing/2014/main" id="{102F2062-D209-6959-B817-EF11A0D37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173925"/>
            <a:ext cx="12192000" cy="408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4902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F4AD5-88B9-B6E1-EFAE-FD61F9C4F462}"/>
              </a:ext>
            </a:extLst>
          </p:cNvPr>
          <p:cNvSpPr txBox="1"/>
          <p:nvPr/>
        </p:nvSpPr>
        <p:spPr>
          <a:xfrm>
            <a:off x="-164592" y="344472"/>
            <a:ext cx="4548800" cy="461665"/>
          </a:xfrm>
          <a:prstGeom prst="rect">
            <a:avLst/>
          </a:prstGeom>
          <a:noFill/>
        </p:spPr>
        <p:txBody>
          <a:bodyPr wrap="square">
            <a:spAutoFit/>
          </a:bodyPr>
          <a:lstStyle/>
          <a:p>
            <a:pPr algn="ctr" rtl="0" fontAlgn="base">
              <a:spcBef>
                <a:spcPts val="0"/>
              </a:spcBef>
              <a:spcAft>
                <a:spcPts val="0"/>
              </a:spcAft>
            </a:pPr>
            <a:r>
              <a:rPr lang="en-US" sz="2400" dirty="0" err="1"/>
              <a:t>Youtube</a:t>
            </a:r>
            <a:endParaRPr lang="en-US" sz="2400" dirty="0"/>
          </a:p>
        </p:txBody>
      </p:sp>
      <p:sp>
        <p:nvSpPr>
          <p:cNvPr id="5" name="TextBox 4">
            <a:extLst>
              <a:ext uri="{FF2B5EF4-FFF2-40B4-BE49-F238E27FC236}">
                <a16:creationId xmlns:a16="http://schemas.microsoft.com/office/drawing/2014/main" id="{3D67BBD4-5746-55D2-6920-D2DB9279B86C}"/>
              </a:ext>
            </a:extLst>
          </p:cNvPr>
          <p:cNvSpPr txBox="1"/>
          <p:nvPr/>
        </p:nvSpPr>
        <p:spPr>
          <a:xfrm>
            <a:off x="885781" y="806137"/>
            <a:ext cx="4628051" cy="2031325"/>
          </a:xfrm>
          <a:prstGeom prst="rect">
            <a:avLst/>
          </a:prstGeom>
          <a:noFill/>
        </p:spPr>
        <p:txBody>
          <a:bodyPr wrap="square">
            <a:spAutoFit/>
          </a:bodyPr>
          <a:lstStyle/>
          <a:p>
            <a:r>
              <a:rPr lang="en-SG" dirty="0"/>
              <a:t>Correlation Heatmap</a:t>
            </a:r>
          </a:p>
          <a:p>
            <a:endParaRPr lang="en-SG" dirty="0"/>
          </a:p>
          <a:p>
            <a:pPr marL="285750" indent="-285750">
              <a:buFont typeface="Arial" panose="020B0604020202020204" pitchFamily="34" charset="0"/>
              <a:buChar char="•"/>
            </a:pPr>
            <a:r>
              <a:rPr lang="en-US" dirty="0"/>
              <a:t>Blank (</a:t>
            </a:r>
            <a:r>
              <a:rPr lang="en-US" dirty="0" err="1"/>
              <a:t>NaN</a:t>
            </a:r>
            <a:r>
              <a:rPr lang="en-US" dirty="0"/>
              <a:t>) for this dataset, apparently as a result of many values being the same.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Correlation formula:</a:t>
            </a:r>
            <a:br>
              <a:rPr lang="en-US" dirty="0"/>
            </a:br>
            <a:r>
              <a:rPr lang="en-US" dirty="0" err="1"/>
              <a:t>cor</a:t>
            </a:r>
            <a:r>
              <a:rPr lang="en-US" dirty="0"/>
              <a:t>(</a:t>
            </a:r>
            <a:r>
              <a:rPr lang="en-US" dirty="0" err="1"/>
              <a:t>i,j</a:t>
            </a:r>
            <a:r>
              <a:rPr lang="en-US" dirty="0"/>
              <a:t>) = </a:t>
            </a:r>
            <a:r>
              <a:rPr lang="en-US" dirty="0" err="1"/>
              <a:t>cov</a:t>
            </a:r>
            <a:r>
              <a:rPr lang="en-US" dirty="0"/>
              <a:t>(</a:t>
            </a:r>
            <a:r>
              <a:rPr lang="en-US" dirty="0" err="1"/>
              <a:t>i,j</a:t>
            </a:r>
            <a:r>
              <a:rPr lang="en-US" dirty="0"/>
              <a:t>)/[</a:t>
            </a:r>
            <a:r>
              <a:rPr lang="en-US" dirty="0" err="1"/>
              <a:t>stdev</a:t>
            </a:r>
            <a:r>
              <a:rPr lang="en-US" dirty="0"/>
              <a:t>(i)*</a:t>
            </a:r>
            <a:r>
              <a:rPr lang="en-US" dirty="0" err="1"/>
              <a:t>stdev</a:t>
            </a:r>
            <a:r>
              <a:rPr lang="en-US" dirty="0"/>
              <a:t>(j)]</a:t>
            </a:r>
            <a:endParaRPr lang="en-SG" dirty="0"/>
          </a:p>
        </p:txBody>
      </p:sp>
      <p:pic>
        <p:nvPicPr>
          <p:cNvPr id="5122" name="Picture 2">
            <a:extLst>
              <a:ext uri="{FF2B5EF4-FFF2-40B4-BE49-F238E27FC236}">
                <a16:creationId xmlns:a16="http://schemas.microsoft.com/office/drawing/2014/main" id="{43D85A55-28EE-3CF1-DE71-DBC690292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2463" y="0"/>
            <a:ext cx="64595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59526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9268</TotalTime>
  <Words>14277</Words>
  <Application>Microsoft Office PowerPoint</Application>
  <PresentationFormat>Widescreen</PresentationFormat>
  <Paragraphs>1503</Paragraphs>
  <Slides>107</Slides>
  <Notes>98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107</vt:i4>
      </vt:variant>
    </vt:vector>
  </HeadingPairs>
  <TitlesOfParts>
    <vt:vector size="116" baseType="lpstr">
      <vt:lpstr>Google Sans</vt:lpstr>
      <vt:lpstr>Arial</vt:lpstr>
      <vt:lpstr>Berlin Sans FB</vt:lpstr>
      <vt:lpstr>Calibri</vt:lpstr>
      <vt:lpstr>Georgia</vt:lpstr>
      <vt:lpstr>Gill Sans MT</vt:lpstr>
      <vt:lpstr>Imprint MT Shadow</vt:lpstr>
      <vt:lpstr>Roboto</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 - Andrew Yu Ming Xin</dc:creator>
  <cp:lastModifiedBy>Student - Andrew Yu Ming Xin</cp:lastModifiedBy>
  <cp:revision>51</cp:revision>
  <dcterms:created xsi:type="dcterms:W3CDTF">2023-07-13T18:29:22Z</dcterms:created>
  <dcterms:modified xsi:type="dcterms:W3CDTF">2023-08-17T07:16:54Z</dcterms:modified>
</cp:coreProperties>
</file>